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7.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8.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notesSlides/notesSlide9.xml" ContentType="application/vnd.openxmlformats-officedocument.presentationml.notesSlide+xml"/>
  <Override PartName="/ppt/embeddings/oleObject15.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notesSlides/notesSlide23.xml" ContentType="application/vnd.openxmlformats-officedocument.presentationml.notesSlide+xml"/>
  <Override PartName="/ppt/embeddings/oleObject29.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notesSlides/notesSlide28.xml" ContentType="application/vnd.openxmlformats-officedocument.presentationml.notesSlide+xml"/>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29.xml" ContentType="application/vnd.openxmlformats-officedocument.presentationml.notesSlide+xml"/>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notesSlides/notesSlide30.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notesSlides/notesSlide31.xml" ContentType="application/vnd.openxmlformats-officedocument.presentationml.notesSlide+xml"/>
  <Override PartName="/ppt/embeddings/oleObject51.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3"/>
  </p:notesMasterIdLst>
  <p:handoutMasterIdLst>
    <p:handoutMasterId r:id="rId54"/>
  </p:handoutMasterIdLst>
  <p:sldIdLst>
    <p:sldId id="256" r:id="rId2"/>
    <p:sldId id="257" r:id="rId3"/>
    <p:sldId id="261" r:id="rId4"/>
    <p:sldId id="262" r:id="rId5"/>
    <p:sldId id="265" r:id="rId6"/>
    <p:sldId id="389" r:id="rId7"/>
    <p:sldId id="266" r:id="rId8"/>
    <p:sldId id="267" r:id="rId9"/>
    <p:sldId id="268" r:id="rId10"/>
    <p:sldId id="269" r:id="rId11"/>
    <p:sldId id="270" r:id="rId12"/>
    <p:sldId id="271" r:id="rId13"/>
    <p:sldId id="272" r:id="rId14"/>
    <p:sldId id="388" r:id="rId15"/>
    <p:sldId id="277" r:id="rId16"/>
    <p:sldId id="375" r:id="rId17"/>
    <p:sldId id="279" r:id="rId18"/>
    <p:sldId id="280" r:id="rId19"/>
    <p:sldId id="281" r:id="rId20"/>
    <p:sldId id="282" r:id="rId21"/>
    <p:sldId id="284" r:id="rId22"/>
    <p:sldId id="285" r:id="rId23"/>
    <p:sldId id="387" r:id="rId24"/>
    <p:sldId id="288" r:id="rId25"/>
    <p:sldId id="287" r:id="rId26"/>
    <p:sldId id="345" r:id="rId27"/>
    <p:sldId id="346" r:id="rId28"/>
    <p:sldId id="391" r:id="rId29"/>
    <p:sldId id="317" r:id="rId30"/>
    <p:sldId id="318" r:id="rId31"/>
    <p:sldId id="319" r:id="rId32"/>
    <p:sldId id="393" r:id="rId33"/>
    <p:sldId id="320" r:id="rId34"/>
    <p:sldId id="395" r:id="rId35"/>
    <p:sldId id="396" r:id="rId36"/>
    <p:sldId id="394" r:id="rId37"/>
    <p:sldId id="358" r:id="rId38"/>
    <p:sldId id="397" r:id="rId39"/>
    <p:sldId id="360" r:id="rId40"/>
    <p:sldId id="361" r:id="rId41"/>
    <p:sldId id="364" r:id="rId42"/>
    <p:sldId id="365" r:id="rId43"/>
    <p:sldId id="366" r:id="rId44"/>
    <p:sldId id="398" r:id="rId45"/>
    <p:sldId id="367" r:id="rId46"/>
    <p:sldId id="368" r:id="rId47"/>
    <p:sldId id="369" r:id="rId48"/>
    <p:sldId id="370" r:id="rId49"/>
    <p:sldId id="371" r:id="rId50"/>
    <p:sldId id="373" r:id="rId51"/>
    <p:sldId id="372" r:id="rId52"/>
  </p:sldIdLst>
  <p:sldSz cx="9144000" cy="6858000" type="screen4x3"/>
  <p:notesSz cx="6858000" cy="9144000"/>
  <p:custDataLst>
    <p:tags r:id="rId5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DEF9"/>
    <a:srgbClr val="87888C"/>
    <a:srgbClr val="0083A2"/>
    <a:srgbClr val="AF2A42"/>
    <a:srgbClr val="EF3F4A"/>
    <a:srgbClr val="004A8F"/>
    <a:srgbClr val="8892BC"/>
    <a:srgbClr val="000000"/>
    <a:srgbClr val="E5B73D"/>
    <a:srgbClr val="CD00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476" autoAdjust="0"/>
    <p:restoredTop sz="91143" autoAdjust="0"/>
  </p:normalViewPr>
  <p:slideViewPr>
    <p:cSldViewPr snapToGrid="0">
      <p:cViewPr varScale="1">
        <p:scale>
          <a:sx n="92" d="100"/>
          <a:sy n="92" d="100"/>
        </p:scale>
        <p:origin x="-1672" y="-120"/>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8" d="100"/>
        <a:sy n="188" d="100"/>
      </p:scale>
      <p:origin x="0" y="33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tags" Target="tags/tag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34.emf"/><Relationship Id="rId3"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 Id="rId2" Type="http://schemas.openxmlformats.org/officeDocument/2006/relationships/image" Target="../media/image38.emf"/><Relationship Id="rId3"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 Id="rId3"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6" Type="http://schemas.openxmlformats.org/officeDocument/2006/relationships/image" Target="../media/image54.emf"/><Relationship Id="rId1" Type="http://schemas.openxmlformats.org/officeDocument/2006/relationships/image" Target="../media/image49.emf"/><Relationship Id="rId2" Type="http://schemas.openxmlformats.org/officeDocument/2006/relationships/image" Target="../media/image5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9.emf"/><Relationship Id="rId5" Type="http://schemas.openxmlformats.org/officeDocument/2006/relationships/image" Target="../media/image60.emf"/><Relationship Id="rId1" Type="http://schemas.openxmlformats.org/officeDocument/2006/relationships/image" Target="../media/image57.emf"/><Relationship Id="rId2" Type="http://schemas.openxmlformats.org/officeDocument/2006/relationships/image" Target="../media/image51.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1" Type="http://schemas.openxmlformats.org/officeDocument/2006/relationships/image" Target="../media/image60.emf"/><Relationship Id="rId2" Type="http://schemas.openxmlformats.org/officeDocument/2006/relationships/image" Target="../media/image6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7.emf"/><Relationship Id="rId2"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6.emf"/><Relationship Id="rId2" Type="http://schemas.openxmlformats.org/officeDocument/2006/relationships/image" Target="../media/image7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8.emf"/><Relationship Id="rId2" Type="http://schemas.openxmlformats.org/officeDocument/2006/relationships/image" Target="../media/image79.emf"/><Relationship Id="rId3" Type="http://schemas.openxmlformats.org/officeDocument/2006/relationships/image" Target="../media/image80.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3.emf"/><Relationship Id="rId4" Type="http://schemas.openxmlformats.org/officeDocument/2006/relationships/image" Target="../media/image84.emf"/><Relationship Id="rId5" Type="http://schemas.openxmlformats.org/officeDocument/2006/relationships/image" Target="../media/image85.emf"/><Relationship Id="rId6" Type="http://schemas.openxmlformats.org/officeDocument/2006/relationships/image" Target="../media/image86.emf"/><Relationship Id="rId7" Type="http://schemas.openxmlformats.org/officeDocument/2006/relationships/image" Target="../media/image87.emf"/><Relationship Id="rId1" Type="http://schemas.openxmlformats.org/officeDocument/2006/relationships/image" Target="../media/image81.emf"/><Relationship Id="rId2" Type="http://schemas.openxmlformats.org/officeDocument/2006/relationships/image" Target="../media/image82.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8.emf"/><Relationship Id="rId4" Type="http://schemas.openxmlformats.org/officeDocument/2006/relationships/image" Target="../media/image89.emf"/><Relationship Id="rId5" Type="http://schemas.openxmlformats.org/officeDocument/2006/relationships/image" Target="../media/image90.emf"/><Relationship Id="rId6" Type="http://schemas.openxmlformats.org/officeDocument/2006/relationships/image" Target="../media/image91.emf"/><Relationship Id="rId7" Type="http://schemas.openxmlformats.org/officeDocument/2006/relationships/image" Target="../media/image92.emf"/><Relationship Id="rId1" Type="http://schemas.openxmlformats.org/officeDocument/2006/relationships/image" Target="../media/image81.emf"/><Relationship Id="rId2" Type="http://schemas.openxmlformats.org/officeDocument/2006/relationships/image" Target="../media/image82.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4.emf"/><Relationship Id="rId4" Type="http://schemas.openxmlformats.org/officeDocument/2006/relationships/image" Target="../media/image95.emf"/><Relationship Id="rId1" Type="http://schemas.openxmlformats.org/officeDocument/2006/relationships/image" Target="../media/image10.emf"/><Relationship Id="rId2" Type="http://schemas.openxmlformats.org/officeDocument/2006/relationships/image" Target="../media/image9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6.emf"/><Relationship Id="rId2" Type="http://schemas.openxmlformats.org/officeDocument/2006/relationships/image" Target="../media/image97.emf"/><Relationship Id="rId3" Type="http://schemas.openxmlformats.org/officeDocument/2006/relationships/image" Target="../media/image9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 Id="rId3"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5.emf"/><Relationship Id="rId3"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 Id="rId3"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32.emf"/><Relationship Id="rId1" Type="http://schemas.openxmlformats.org/officeDocument/2006/relationships/image" Target="../media/image30.emf"/><Relationship Id="rId2"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9/15/15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9994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10</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27754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11</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76648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12</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89364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13</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r>
              <a:rPr lang="en-US" dirty="0" smtClean="0"/>
              <a:t>Did first 13 slides</a:t>
            </a:r>
            <a:r>
              <a:rPr lang="en-US" baseline="0" dirty="0" smtClean="0"/>
              <a:t> in one lecture with no LC or </a:t>
            </a:r>
            <a:r>
              <a:rPr lang="en-US" baseline="0" dirty="0" err="1" smtClean="0"/>
              <a:t>Perusall</a:t>
            </a:r>
            <a:r>
              <a:rPr lang="en-US" baseline="0" dirty="0" smtClean="0"/>
              <a:t> or demonstration.</a:t>
            </a:r>
            <a:endParaRPr lang="en-US" dirty="0"/>
          </a:p>
        </p:txBody>
      </p:sp>
    </p:spTree>
    <p:extLst>
      <p:ext uri="{BB962C8B-B14F-4D97-AF65-F5344CB8AC3E}">
        <p14:creationId xmlns:p14="http://schemas.microsoft.com/office/powerpoint/2010/main" val="274951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14</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99947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15</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1573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16</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8835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17</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49505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18</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66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19</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4759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473C7B-1C1A-4C42-AA90-E58A53A56275}" type="slidenum">
              <a:rPr lang="en-US" smtClean="0"/>
              <a:t>2</a:t>
            </a:fld>
            <a:endParaRPr lang="en-US" dirty="0"/>
          </a:p>
        </p:txBody>
      </p:sp>
    </p:spTree>
    <p:extLst>
      <p:ext uri="{BB962C8B-B14F-4D97-AF65-F5344CB8AC3E}">
        <p14:creationId xmlns:p14="http://schemas.microsoft.com/office/powerpoint/2010/main" val="1317917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20</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30456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21</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94170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22</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22925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23</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553519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24</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51085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25</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51892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28</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r>
              <a:rPr lang="en-US" dirty="0" smtClean="0"/>
              <a:t>LC.</a:t>
            </a:r>
          </a:p>
          <a:p>
            <a:endParaRPr lang="en-US" dirty="0" smtClean="0"/>
          </a:p>
          <a:p>
            <a:r>
              <a:rPr lang="en-US" dirty="0" smtClean="0"/>
              <a:t>Login to LC on classroom computer.  </a:t>
            </a:r>
          </a:p>
          <a:p>
            <a:endParaRPr lang="en-US" dirty="0" smtClean="0"/>
          </a:p>
          <a:p>
            <a:endParaRPr lang="en-US" dirty="0" smtClean="0"/>
          </a:p>
          <a:p>
            <a:r>
              <a:rPr lang="en-US" dirty="0" smtClean="0"/>
              <a:t>Login</a:t>
            </a:r>
            <a:r>
              <a:rPr lang="en-US" baseline="0" dirty="0" smtClean="0"/>
              <a:t> to LC on laptop. Student view on laptop</a:t>
            </a:r>
            <a:endParaRPr lang="en-US" dirty="0"/>
          </a:p>
        </p:txBody>
      </p:sp>
    </p:spTree>
    <p:extLst>
      <p:ext uri="{BB962C8B-B14F-4D97-AF65-F5344CB8AC3E}">
        <p14:creationId xmlns:p14="http://schemas.microsoft.com/office/powerpoint/2010/main" val="2699947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29</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18930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30</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18236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31</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632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60626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33</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73879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34</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7387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4</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967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5</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02656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6</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967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7</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8462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pPr/>
              <a:t>8</a:t>
            </a:fld>
            <a:endParaRPr lang="en-US" dirty="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8778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F0E96-6F2C-434C-A87E-41ADE8CCFF67}" type="slidenum">
              <a:rPr lang="en-US">
                <a:solidFill>
                  <a:prstClr val="black"/>
                </a:solidFill>
              </a:rPr>
              <a:pPr/>
              <a:t>9</a:t>
            </a:fld>
            <a:endParaRPr lang="en-US" dirty="0">
              <a:solidFill>
                <a:prstClr val="black"/>
              </a:solidFill>
            </a:endParaRPr>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1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3324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MAZU9202_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3467" y="0"/>
            <a:ext cx="5357813" cy="6858000"/>
          </a:xfrm>
          <a:prstGeom prst="rect">
            <a:avLst/>
          </a:prstGeom>
        </p:spPr>
      </p:pic>
      <p:sp>
        <p:nvSpPr>
          <p:cNvPr id="4098" name="Rectangle 2"/>
          <p:cNvSpPr>
            <a:spLocks noGrp="1" noChangeArrowheads="1"/>
          </p:cNvSpPr>
          <p:nvPr>
            <p:ph type="ctrTitle" hasCustomPrompt="1"/>
          </p:nvPr>
        </p:nvSpPr>
        <p:spPr>
          <a:xfrm>
            <a:off x="365126" y="3124200"/>
            <a:ext cx="3392503"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EF3F4A"/>
                </a:solidFill>
                <a:latin typeface="Arial"/>
                <a:cs typeface="Arial"/>
              </a:defRPr>
            </a:lvl1pPr>
          </a:lstStyle>
          <a:p>
            <a:pPr lvl="0"/>
            <a:r>
              <a:rPr lang="en-US" noProof="0" dirty="0" smtClean="0"/>
              <a:t>Click to edit</a:t>
            </a:r>
            <a:br>
              <a:rPr lang="en-US" noProof="0" dirty="0" smtClean="0"/>
            </a:br>
            <a:r>
              <a:rPr lang="en-US" noProof="0" dirty="0" smtClean="0"/>
              <a:t>Master title style</a:t>
            </a:r>
          </a:p>
        </p:txBody>
      </p:sp>
      <p:sp>
        <p:nvSpPr>
          <p:cNvPr id="4101" name="Rectangle 5"/>
          <p:cNvSpPr>
            <a:spLocks noChangeArrowheads="1"/>
          </p:cNvSpPr>
          <p:nvPr/>
        </p:nvSpPr>
        <p:spPr bwMode="auto">
          <a:xfrm>
            <a:off x="-6350" y="0"/>
            <a:ext cx="9162288" cy="6096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userDrawn="1"/>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rgbClr val="000000"/>
                </a:solidFill>
              </a:rPr>
              <a:t>Lecture Outline</a:t>
            </a:r>
            <a:endParaRPr lang="en-US" sz="2800" dirty="0">
              <a:solidFill>
                <a:srgbClr val="000000"/>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 </a:t>
            </a:r>
            <a:endParaRPr lang="en-GB" dirty="0"/>
          </a:p>
        </p:txBody>
      </p:sp>
    </p:spTree>
    <p:extLst>
      <p:ext uri="{BB962C8B-B14F-4D97-AF65-F5344CB8AC3E}">
        <p14:creationId xmlns:p14="http://schemas.microsoft.com/office/powerpoint/2010/main" val="98827107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epts-Blu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31425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cepts-Blue Cl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228600" indent="0">
              <a:buClrTx/>
              <a:buFont typeface="+mj-lt"/>
              <a:buNone/>
              <a:defRPr>
                <a:latin typeface="Times New Roman"/>
                <a:cs typeface="Times New Roman"/>
              </a:defRPr>
            </a:lvl1pPr>
            <a:lvl2pPr marL="790575" indent="-574675">
              <a:buClrTx/>
              <a:buFont typeface="+mj-lt"/>
              <a:buAutoNum type="arabicPeriod"/>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0"/>
            <a:endParaRPr lang="en-US" dirty="0" smtClean="0"/>
          </a:p>
          <a:p>
            <a:pPr lvl="1"/>
            <a:r>
              <a:rPr lang="en-US" dirty="0" smtClean="0"/>
              <a:t>Second level</a:t>
            </a: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437089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cepts-Blue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9506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cepts-Green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9247"/>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69425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cepts-Green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981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cepts-Green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009247"/>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3320732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cepts-Green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9247"/>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3655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cepts-Gree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9247"/>
              </a:buClr>
              <a:buFont typeface="Arial"/>
              <a:buChar char="•"/>
              <a:defRPr>
                <a:latin typeface="Times New Roman"/>
                <a:cs typeface="Times New Roman"/>
              </a:defRPr>
            </a:lvl1pPr>
            <a:lvl2pPr marL="800100" indent="-342900">
              <a:buClr>
                <a:srgbClr val="009247"/>
              </a:buClr>
              <a:buFont typeface="Arial"/>
              <a:buChar char="•"/>
              <a:defRPr>
                <a:latin typeface="Times New Roman"/>
                <a:cs typeface="Times New Roman"/>
              </a:defRPr>
            </a:lvl2pPr>
            <a:lvl3pPr marL="1143000" indent="-228600">
              <a:buClr>
                <a:srgbClr val="009247"/>
              </a:buClr>
              <a:buFont typeface="Arial"/>
              <a:buChar char="•"/>
              <a:defRPr>
                <a:latin typeface="Times New Roman"/>
                <a:cs typeface="Times New Roman"/>
              </a:defRPr>
            </a:lvl3pPr>
            <a:lvl4pPr marL="1600200" indent="-228600">
              <a:buClr>
                <a:srgbClr val="009247"/>
              </a:buClr>
              <a:buFont typeface="Arial"/>
              <a:buChar char="•"/>
              <a:defRPr>
                <a:latin typeface="Times New Roman"/>
                <a:cs typeface="Times New Roman"/>
              </a:defRPr>
            </a:lvl4pPr>
            <a:lvl5pPr marL="2057400" indent="-228600">
              <a:buClr>
                <a:srgbClr val="009247"/>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9247"/>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62364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cepts-Blue_Title and Content (Checkpoi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
        <p:nvSpPr>
          <p:cNvPr id="13"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spTree>
    <p:extLst>
      <p:ext uri="{BB962C8B-B14F-4D97-AF65-F5344CB8AC3E}">
        <p14:creationId xmlns:p14="http://schemas.microsoft.com/office/powerpoint/2010/main" val="4218432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ANTITATIVE-Red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16250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cepts-Gray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a:buClr>
                <a:srgbClr val="87888C"/>
              </a:buCl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a:buClr>
                <a:srgbClr val="87888C"/>
              </a:buCl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2718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NTITATIVE-Red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3866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ANTITATIVE-Red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2214289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ANTITATIVE-Red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5"/>
            <a:ext cx="3939438"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0333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NTITATIVE-Red_Title and Content Without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353754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NTITATIVE-Red_Two Content Without Re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784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ANTITATIVE-Red_Title and Content (CheckPoi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2184638"/>
            <a:ext cx="8229600" cy="3889569"/>
          </a:xfrm>
        </p:spPr>
        <p:txBody>
          <a:bodyPr/>
          <a:lstStyle>
            <a:lvl1pPr marL="514350" indent="-514350">
              <a:buClrTx/>
              <a:buFont typeface="+mj-lt"/>
              <a:buAutoNum type="alphaLcParen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446111"/>
            <a:ext cx="275256" cy="413838"/>
          </a:xfrm>
          <a:prstGeom prst="rect">
            <a:avLst/>
          </a:prstGeom>
          <a:noFill/>
          <a:ln>
            <a:noFill/>
          </a:ln>
          <a:extLst>
            <a:ext uri="{FAA26D3D-D897-4be2-8F04-BA451C77F1D7}">
              <ma14:placeholderFlag xmlns:ma14="http://schemas.microsoft.com/office/mac/drawingml/2011/main"/>
            </a:ext>
          </a:extLst>
        </p:spPr>
      </p:pic>
      <p:sp>
        <p:nvSpPr>
          <p:cNvPr id="8" name="Text Placeholder 9"/>
          <p:cNvSpPr>
            <a:spLocks noGrp="1"/>
          </p:cNvSpPr>
          <p:nvPr>
            <p:ph type="body" sz="quarter" idx="12"/>
          </p:nvPr>
        </p:nvSpPr>
        <p:spPr>
          <a:xfrm>
            <a:off x="630408" y="1559095"/>
            <a:ext cx="835699" cy="400110"/>
          </a:xfrm>
        </p:spPr>
        <p:txBody>
          <a:bodyPr>
            <a:spAutoFit/>
          </a:bodyPr>
          <a:lstStyle>
            <a:lvl1pPr marL="0" indent="0">
              <a:buFontTx/>
              <a:buNone/>
              <a:defRPr sz="2000" b="1">
                <a:latin typeface="Arial"/>
                <a:cs typeface="Arial"/>
              </a:defRPr>
            </a:lvl1pPr>
          </a:lstStyle>
          <a:p>
            <a:pPr lvl="0"/>
            <a:endParaRPr lang="en-US" dirty="0"/>
          </a:p>
        </p:txBody>
      </p:sp>
    </p:spTree>
    <p:extLst>
      <p:ext uri="{BB962C8B-B14F-4D97-AF65-F5344CB8AC3E}">
        <p14:creationId xmlns:p14="http://schemas.microsoft.com/office/powerpoint/2010/main" val="1610663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cepts-Blue_Title and Content (Checkpoint)">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2"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pic>
        <p:nvPicPr>
          <p:cNvPr id="16" name="Picture 15"/>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445480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cepts-Red Cl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228600" indent="0">
              <a:buClrTx/>
              <a:buFont typeface="+mj-lt"/>
              <a:buNone/>
              <a:defRPr>
                <a:latin typeface="Times New Roman"/>
                <a:cs typeface="Times New Roman"/>
              </a:defRPr>
            </a:lvl1pPr>
            <a:lvl2pPr marL="790575" indent="-574675">
              <a:buClrTx/>
              <a:buFont typeface="+mj-lt"/>
              <a:buAutoNum type="arabicPeriod"/>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0"/>
            <a:endParaRPr lang="en-US" dirty="0" smtClean="0"/>
          </a:p>
          <a:p>
            <a:pPr lvl="1"/>
            <a:r>
              <a:rPr lang="en-US" dirty="0" smtClean="0"/>
              <a:t>Second level</a:t>
            </a: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AF2A4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475307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CTICE-Blu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43726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RACTICE-Red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AF2A4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874520"/>
            <a:ext cx="8229600" cy="4718304"/>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83425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cepts-Gray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lvl1pPr>
          </a:lstStyle>
          <a:p>
            <a:r>
              <a:rPr lang="en-US" dirty="0" smtClean="0"/>
              <a:t>Click to edit Master title style</a:t>
            </a:r>
            <a:endParaRPr lang="en-US" dirty="0"/>
          </a:p>
        </p:txBody>
      </p:sp>
      <p:sp>
        <p:nvSpPr>
          <p:cNvPr id="11" name="Content Placeholder 2"/>
          <p:cNvSpPr>
            <a:spLocks noGrp="1"/>
          </p:cNvSpPr>
          <p:nvPr>
            <p:ph idx="1"/>
          </p:nvPr>
        </p:nvSpPr>
        <p:spPr>
          <a:xfrm>
            <a:off x="365125" y="1874520"/>
            <a:ext cx="3939438" cy="4718304"/>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2"/>
          </p:nvPr>
        </p:nvSpPr>
        <p:spPr>
          <a:xfrm>
            <a:off x="4558878" y="1874520"/>
            <a:ext cx="3939438" cy="4718304"/>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616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CTICE-Red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AF2A42"/>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AF2A42"/>
              </a:buClr>
              <a:buFont typeface="Arial"/>
              <a:buChar char="•"/>
              <a:defRPr>
                <a:latin typeface="Times New Roman"/>
                <a:cs typeface="Times New Roman"/>
              </a:defRPr>
            </a:lvl1pPr>
            <a:lvl2pPr marL="800100" indent="-342900">
              <a:buClr>
                <a:srgbClr val="AF2A42"/>
              </a:buClr>
              <a:buFont typeface="Arial"/>
              <a:buChar char="•"/>
              <a:defRPr>
                <a:latin typeface="Times New Roman"/>
                <a:cs typeface="Times New Roman"/>
              </a:defRPr>
            </a:lvl2pPr>
            <a:lvl3pPr marL="1143000" indent="-228600">
              <a:buClr>
                <a:srgbClr val="AF2A42"/>
              </a:buClr>
              <a:buFont typeface="Arial"/>
              <a:buChar char="•"/>
              <a:defRPr>
                <a:latin typeface="Times New Roman"/>
                <a:cs typeface="Times New Roman"/>
              </a:defRPr>
            </a:lvl3pPr>
            <a:lvl4pPr marL="1600200" indent="-228600">
              <a:buClr>
                <a:srgbClr val="AF2A42"/>
              </a:buClr>
              <a:buFont typeface="Arial"/>
              <a:buChar char="•"/>
              <a:defRPr>
                <a:latin typeface="Times New Roman"/>
                <a:cs typeface="Times New Roman"/>
              </a:defRPr>
            </a:lvl4pPr>
            <a:lvl5pPr marL="2057400" indent="-228600">
              <a:buClr>
                <a:srgbClr val="AF2A42"/>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91605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ACTICE-Blue1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74137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RACTICE-Blu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123413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RACTICE-Blue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25347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ACTICE-Blue_Title and Content Without 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544182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ACTICE-Blue_Two Content Without Re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06481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ACTICE-Blue_Two Content Without Red_Check points01">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6350" y="0"/>
            <a:ext cx="9162288" cy="1166400"/>
          </a:xfrm>
          <a:prstGeom prst="rect">
            <a:avLst/>
          </a:prstGeom>
          <a:solidFill>
            <a:srgbClr val="0083A2"/>
          </a:solidFill>
          <a:ln>
            <a:noFill/>
          </a:ln>
          <a:effectLst/>
          <a:extLst/>
        </p:spPr>
        <p:txBody>
          <a:bodyPr wrap="none" anchor="ctr"/>
          <a:lstStyle/>
          <a:p>
            <a:pPr algn="ctr"/>
            <a:endParaRPr lang="en-US" dirty="0">
              <a:solidFill>
                <a:schemeClr val="accent1"/>
              </a:solidFill>
            </a:endParaRPr>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Content Placeholder 2"/>
          <p:cNvSpPr>
            <a:spLocks noGrp="1"/>
          </p:cNvSpPr>
          <p:nvPr>
            <p:ph idx="1" hasCustomPrompt="1"/>
          </p:nvPr>
        </p:nvSpPr>
        <p:spPr>
          <a:xfrm>
            <a:off x="365125" y="1311407"/>
            <a:ext cx="8229600" cy="5279718"/>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2"/>
          </p:nvPr>
        </p:nvSpPr>
        <p:spPr>
          <a:xfrm>
            <a:off x="630408" y="1351064"/>
            <a:ext cx="835699" cy="400110"/>
          </a:xfrm>
        </p:spPr>
        <p:txBody>
          <a:bodyPr>
            <a:spAutoFit/>
          </a:bodyPr>
          <a:lstStyle>
            <a:lvl1pPr marL="0" indent="0">
              <a:buFontTx/>
              <a:buNone/>
              <a:defRPr sz="2000" b="1">
                <a:latin typeface="Arial"/>
                <a:cs typeface="Arial"/>
              </a:defRPr>
            </a:lvl1pPr>
          </a:lstStyle>
          <a:p>
            <a:pPr lvl="0"/>
            <a:endParaRPr lang="en-US" dirty="0"/>
          </a:p>
        </p:txBody>
      </p:sp>
      <p:pic>
        <p:nvPicPr>
          <p:cNvPr id="12" name="Picture 1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1238080"/>
            <a:ext cx="275256" cy="413838"/>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4054165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56125" y="1463040"/>
            <a:ext cx="4038600" cy="5106987"/>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Tree>
    <p:extLst>
      <p:ext uri="{BB962C8B-B14F-4D97-AF65-F5344CB8AC3E}">
        <p14:creationId xmlns:p14="http://schemas.microsoft.com/office/powerpoint/2010/main" val="29711852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Tree>
    <p:extLst>
      <p:ext uri="{BB962C8B-B14F-4D97-AF65-F5344CB8AC3E}">
        <p14:creationId xmlns:p14="http://schemas.microsoft.com/office/powerpoint/2010/main" val="4146808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oncepts-Blue_Title and Content (Checkpoi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125" y="2403789"/>
            <a:ext cx="8229600" cy="3382426"/>
          </a:xfrm>
        </p:spPr>
        <p:txBody>
          <a:bodyPr/>
          <a:lstStyle>
            <a:lvl1pPr marL="0" indent="0">
              <a:spcBef>
                <a:spcPts val="672"/>
              </a:spcBef>
              <a:buClr>
                <a:schemeClr val="tx1"/>
              </a:buClr>
              <a:buFont typeface="+mj-lt"/>
              <a:buNone/>
              <a:tabLst>
                <a:tab pos="911225" algn="l"/>
              </a:tabLst>
              <a:defRPr sz="2400">
                <a:latin typeface="Times New Roman"/>
                <a:cs typeface="Times New Roman"/>
              </a:defRPr>
            </a:lvl1pPr>
            <a:lvl2pPr marL="800100" indent="-342900">
              <a:spcBef>
                <a:spcPts val="672"/>
              </a:spcBef>
              <a:buClr>
                <a:srgbClr val="004A8F"/>
              </a:buClr>
              <a:buFont typeface="Arial"/>
              <a:buChar char="•"/>
              <a:defRPr sz="2400">
                <a:latin typeface="Times New Roman"/>
                <a:cs typeface="Times New Roman"/>
              </a:defRPr>
            </a:lvl2pPr>
            <a:lvl3pPr marL="1143000" indent="-228600">
              <a:spcBef>
                <a:spcPts val="672"/>
              </a:spcBef>
              <a:buClr>
                <a:srgbClr val="004A8F"/>
              </a:buClr>
              <a:buFont typeface="Arial"/>
              <a:buChar char="•"/>
              <a:defRPr sz="2000">
                <a:latin typeface="Times New Roman"/>
                <a:cs typeface="Times New Roman"/>
              </a:defRPr>
            </a:lvl3pPr>
            <a:lvl4pPr marL="1600200" indent="-228600">
              <a:spcBef>
                <a:spcPts val="672"/>
              </a:spcBef>
              <a:buClr>
                <a:srgbClr val="004A8F"/>
              </a:buClr>
              <a:buFont typeface="Arial"/>
              <a:buChar char="•"/>
              <a:defRPr sz="1800">
                <a:latin typeface="Times New Roman"/>
                <a:cs typeface="Times New Roman"/>
              </a:defRPr>
            </a:lvl4pPr>
            <a:lvl5pPr marL="2057400" indent="-228600">
              <a:spcBef>
                <a:spcPts val="672"/>
              </a:spcBef>
              <a:buClr>
                <a:srgbClr val="004A8F"/>
              </a:buClr>
              <a:buFont typeface="Arial"/>
              <a:buChar char="•"/>
              <a:defRPr sz="1800">
                <a:latin typeface="Times New Roman"/>
                <a:cs typeface="Times New Roman"/>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65125" y="2330461"/>
            <a:ext cx="275256" cy="413838"/>
          </a:xfrm>
          <a:prstGeom prst="rect">
            <a:avLst/>
          </a:prstGeom>
          <a:noFill/>
          <a:ln>
            <a:noFill/>
          </a:ln>
          <a:extLst>
            <a:ext uri="{FAA26D3D-D897-4be2-8F04-BA451C77F1D7}">
              <ma14:placeholderFlag xmlns:ma14="http://schemas.microsoft.com/office/mac/drawingml/2011/main"/>
            </a:ext>
          </a:extLst>
        </p:spPr>
      </p:pic>
      <p:sp>
        <p:nvSpPr>
          <p:cNvPr id="13" name="Text Placeholder 9"/>
          <p:cNvSpPr>
            <a:spLocks noGrp="1"/>
          </p:cNvSpPr>
          <p:nvPr>
            <p:ph type="body" sz="quarter" idx="12"/>
          </p:nvPr>
        </p:nvSpPr>
        <p:spPr>
          <a:xfrm>
            <a:off x="630408" y="2443445"/>
            <a:ext cx="835699" cy="400110"/>
          </a:xfrm>
        </p:spPr>
        <p:txBody>
          <a:bodyPr>
            <a:spAutoFit/>
          </a:bodyPr>
          <a:lstStyle>
            <a:lvl1pPr marL="0" indent="0">
              <a:buFontTx/>
              <a:buNone/>
              <a:defRPr sz="2000" b="1">
                <a:latin typeface="Arial"/>
                <a:cs typeface="Arial"/>
              </a:defRPr>
            </a:lvl1pPr>
          </a:lstStyle>
          <a:p>
            <a:pPr lvl="0"/>
            <a:endParaRPr lang="en-US" dirty="0"/>
          </a:p>
        </p:txBody>
      </p:sp>
      <p:sp>
        <p:nvSpPr>
          <p:cNvPr id="11" name="Content Placeholder 10"/>
          <p:cNvSpPr>
            <a:spLocks noGrp="1"/>
          </p:cNvSpPr>
          <p:nvPr>
            <p:ph sz="quarter" idx="13"/>
          </p:nvPr>
        </p:nvSpPr>
        <p:spPr>
          <a:xfrm>
            <a:off x="365125" y="1193800"/>
            <a:ext cx="8470900" cy="914400"/>
          </a:xfrm>
        </p:spPr>
        <p:txBody>
          <a:bodyPr/>
          <a:lstStyle>
            <a:lvl1pPr marL="0" indent="0">
              <a:buNone/>
              <a:defRPr baseline="0"/>
            </a:lvl1pPr>
            <a:lvl5pPr marL="1828800" indent="0">
              <a:buNone/>
              <a:defRPr/>
            </a:lvl5pPr>
          </a:lstStyle>
          <a:p>
            <a:pPr lvl="0"/>
            <a:r>
              <a:rPr lang="en-US" dirty="0" smtClean="0"/>
              <a:t>Click to edit Master text style</a:t>
            </a:r>
          </a:p>
        </p:txBody>
      </p:sp>
    </p:spTree>
    <p:extLst>
      <p:ext uri="{BB962C8B-B14F-4D97-AF65-F5344CB8AC3E}">
        <p14:creationId xmlns:p14="http://schemas.microsoft.com/office/powerpoint/2010/main" val="203873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epts-Gray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5" y="1170432"/>
            <a:ext cx="8229600" cy="5422392"/>
          </a:xfrm>
        </p:spPr>
        <p:txBody>
          <a:bodyPr/>
          <a:lstStyle>
            <a:lvl1pPr marL="342900" indent="-342900">
              <a:buClr>
                <a:srgbClr val="87888C"/>
              </a:buClr>
              <a:buFont typeface="Arial"/>
              <a:buChar char="•"/>
              <a:defRPr>
                <a:solidFill>
                  <a:srgbClr val="000000"/>
                </a:solidFill>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rgbClr val="000000"/>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102390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cepts-Gray2_Two Content">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6350" y="0"/>
            <a:ext cx="9162288" cy="1166400"/>
          </a:xfrm>
          <a:prstGeom prst="rect">
            <a:avLst/>
          </a:prstGeom>
          <a:solidFill>
            <a:srgbClr val="87888C"/>
          </a:solidFill>
          <a:ln>
            <a:noFill/>
          </a:ln>
          <a:effectLst/>
          <a:extLst/>
        </p:spPr>
        <p:txBody>
          <a:bodyPr wrap="none" anchor="ctr"/>
          <a:lstStyle/>
          <a:p>
            <a:pPr algn="ctr"/>
            <a:endParaRPr lang="en-US" dirty="0">
              <a:solidFill>
                <a:schemeClr val="accent1"/>
              </a:solidFill>
            </a:endParaRPr>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tx1"/>
                </a:solidFill>
                <a:latin typeface="Arial"/>
                <a:cs typeface="Arial"/>
              </a:defRPr>
            </a:lvl1pPr>
          </a:lstStyle>
          <a:p>
            <a:pPr lvl="0"/>
            <a:r>
              <a:rPr lang="en-US" dirty="0" smtClean="0"/>
              <a:t>Click to edit Master text styles</a:t>
            </a:r>
          </a:p>
        </p:txBody>
      </p:sp>
      <p:sp>
        <p:nvSpPr>
          <p:cNvPr id="10" name="Content Placeholder 2"/>
          <p:cNvSpPr>
            <a:spLocks noGrp="1"/>
          </p:cNvSpPr>
          <p:nvPr>
            <p:ph idx="1"/>
          </p:nvPr>
        </p:nvSpPr>
        <p:spPr>
          <a:xfrm>
            <a:off x="365125" y="1170432"/>
            <a:ext cx="3939438" cy="5422392"/>
          </a:xfrm>
        </p:spPr>
        <p:txBody>
          <a:bodyPr/>
          <a:lstStyle>
            <a:lvl1pPr marL="342900" indent="-342900">
              <a:buClr>
                <a:srgbClr val="87888C"/>
              </a:buClr>
              <a:buFont typeface="Arial"/>
              <a:buChar char="•"/>
              <a:defRPr lang="en-US" sz="2800" dirty="0" smtClean="0">
                <a:solidFill>
                  <a:srgbClr val="000000"/>
                </a:solidFill>
                <a:latin typeface="Times New Roman"/>
                <a:ea typeface="+mn-ea"/>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170432"/>
            <a:ext cx="3939438" cy="5422392"/>
          </a:xfrm>
        </p:spPr>
        <p:txBody>
          <a:bodyPr/>
          <a:lstStyle>
            <a:lvl1pPr marL="342900" indent="-342900">
              <a:buClr>
                <a:srgbClr val="87888C"/>
              </a:buClr>
              <a:buFont typeface="Arial"/>
              <a:buChar char="•"/>
              <a:defRPr>
                <a:latin typeface="Times New Roman"/>
                <a:cs typeface="Times New Roman"/>
              </a:defRPr>
            </a:lvl1pPr>
            <a:lvl2pPr marL="800100" indent="-342900">
              <a:buClr>
                <a:srgbClr val="87888C"/>
              </a:buClr>
              <a:buFont typeface="Arial"/>
              <a:buChar char="•"/>
              <a:defRPr>
                <a:latin typeface="Times New Roman"/>
                <a:cs typeface="Times New Roman"/>
              </a:defRPr>
            </a:lvl2pPr>
            <a:lvl3pPr marL="1143000" indent="-228600">
              <a:buClr>
                <a:srgbClr val="87888C"/>
              </a:buClr>
              <a:buFont typeface="Arial"/>
              <a:buChar char="•"/>
              <a:defRPr>
                <a:latin typeface="Times New Roman"/>
                <a:cs typeface="Times New Roman"/>
              </a:defRPr>
            </a:lvl3pPr>
            <a:lvl4pPr marL="1600200" indent="-228600">
              <a:buClr>
                <a:srgbClr val="87888C"/>
              </a:buClr>
              <a:buFont typeface="Arial"/>
              <a:buChar char="•"/>
              <a:defRPr>
                <a:latin typeface="Times New Roman"/>
                <a:cs typeface="Times New Roman"/>
              </a:defRPr>
            </a:lvl4pPr>
            <a:lvl5pPr marL="2057400" indent="-228600">
              <a:buClr>
                <a:srgbClr val="87888C"/>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270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cepts-Blu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7" name="Content Placeholder 2"/>
          <p:cNvSpPr>
            <a:spLocks noGrp="1"/>
          </p:cNvSpPr>
          <p:nvPr>
            <p:ph idx="1"/>
          </p:nvPr>
        </p:nvSpPr>
        <p:spPr>
          <a:xfrm>
            <a:off x="365125" y="1874520"/>
            <a:ext cx="8229600" cy="4718304"/>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7773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cepts-Blue2_Two Content2">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p:nvPr>
        </p:nvSpPr>
        <p:spPr>
          <a:xfrm>
            <a:off x="0" y="1170432"/>
            <a:ext cx="9144000" cy="553998"/>
          </a:xfrm>
        </p:spPr>
        <p:txBody>
          <a:bodyPr/>
          <a:lstStyle>
            <a:lvl1pPr>
              <a:defRPr sz="3000">
                <a:solidFill>
                  <a:srgbClr val="004A8F"/>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65125" y="1874520"/>
            <a:ext cx="3939438" cy="4718304"/>
          </a:xfrm>
        </p:spPr>
        <p:txBody>
          <a:bodyPr/>
          <a:lstStyle>
            <a:lvl1pPr marL="342900" indent="-342900">
              <a:spcBef>
                <a:spcPts val="672"/>
              </a:spcBef>
              <a:buClr>
                <a:srgbClr val="004A8F"/>
              </a:buClr>
              <a:buFont typeface="Arial"/>
              <a:buChar char="•"/>
              <a:defRPr>
                <a:latin typeface="Times New Roman"/>
                <a:cs typeface="Times New Roman"/>
              </a:defRPr>
            </a:lvl1pPr>
            <a:lvl2pPr marL="800100" indent="-342900">
              <a:spcBef>
                <a:spcPts val="672"/>
              </a:spcBef>
              <a:buClr>
                <a:srgbClr val="004A8F"/>
              </a:buClr>
              <a:buFont typeface="Arial"/>
              <a:buChar char="•"/>
              <a:defRPr>
                <a:latin typeface="Times New Roman"/>
                <a:cs typeface="Times New Roman"/>
              </a:defRPr>
            </a:lvl2pPr>
            <a:lvl3pPr marL="1143000" indent="-228600">
              <a:spcBef>
                <a:spcPts val="672"/>
              </a:spcBef>
              <a:buClr>
                <a:srgbClr val="004A8F"/>
              </a:buClr>
              <a:buFont typeface="Arial"/>
              <a:buChar char="•"/>
              <a:defRPr>
                <a:latin typeface="Times New Roman"/>
                <a:cs typeface="Times New Roman"/>
              </a:defRPr>
            </a:lvl3pPr>
            <a:lvl4pPr marL="1600200" indent="-228600">
              <a:spcBef>
                <a:spcPts val="672"/>
              </a:spcBef>
              <a:buClr>
                <a:srgbClr val="004A8F"/>
              </a:buClr>
              <a:buFont typeface="Arial"/>
              <a:buChar char="•"/>
              <a:defRPr>
                <a:latin typeface="Times New Roman"/>
                <a:cs typeface="Times New Roman"/>
              </a:defRPr>
            </a:lvl4pPr>
            <a:lvl5pPr marL="2057400" indent="-228600">
              <a:spcBef>
                <a:spcPts val="672"/>
              </a:spcBef>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1874520"/>
            <a:ext cx="3939438" cy="4718304"/>
          </a:xfrm>
        </p:spPr>
        <p:txBody>
          <a:bodyPr/>
          <a:lstStyle>
            <a:lvl1pPr marL="342900" indent="-342900">
              <a:spcBef>
                <a:spcPts val="672"/>
              </a:spcBef>
              <a:buClr>
                <a:srgbClr val="004A8F"/>
              </a:buClr>
              <a:buFont typeface="Arial"/>
              <a:buChar char="•"/>
              <a:defRPr>
                <a:latin typeface="Times New Roman"/>
                <a:cs typeface="Times New Roman"/>
              </a:defRPr>
            </a:lvl1pPr>
            <a:lvl2pPr marL="800100" indent="-342900">
              <a:spcBef>
                <a:spcPts val="672"/>
              </a:spcBef>
              <a:buClr>
                <a:srgbClr val="004A8F"/>
              </a:buClr>
              <a:buFont typeface="Arial"/>
              <a:buChar char="•"/>
              <a:defRPr>
                <a:latin typeface="Times New Roman"/>
                <a:cs typeface="Times New Roman"/>
              </a:defRPr>
            </a:lvl2pPr>
            <a:lvl3pPr marL="1143000" indent="-228600">
              <a:spcBef>
                <a:spcPts val="672"/>
              </a:spcBef>
              <a:buClr>
                <a:srgbClr val="004A8F"/>
              </a:buClr>
              <a:buFont typeface="Arial"/>
              <a:buChar char="•"/>
              <a:defRPr>
                <a:latin typeface="Times New Roman"/>
                <a:cs typeface="Times New Roman"/>
              </a:defRPr>
            </a:lvl3pPr>
            <a:lvl4pPr marL="1600200" indent="-228600">
              <a:spcBef>
                <a:spcPts val="672"/>
              </a:spcBef>
              <a:buClr>
                <a:srgbClr val="004A8F"/>
              </a:buClr>
              <a:buFont typeface="Arial"/>
              <a:buChar char="•"/>
              <a:defRPr>
                <a:latin typeface="Times New Roman"/>
                <a:cs typeface="Times New Roman"/>
              </a:defRPr>
            </a:lvl4pPr>
            <a:lvl5pPr marL="2057400" indent="-228600">
              <a:spcBef>
                <a:spcPts val="672"/>
              </a:spcBef>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1559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cepts-Blu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170432"/>
            <a:ext cx="9144000" cy="1014984"/>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365125" y="2368296"/>
            <a:ext cx="8229600"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5" name="Rectangle 4"/>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15"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Tree>
    <p:extLst>
      <p:ext uri="{BB962C8B-B14F-4D97-AF65-F5344CB8AC3E}">
        <p14:creationId xmlns:p14="http://schemas.microsoft.com/office/powerpoint/2010/main" val="417444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cepts-Blue2_Two Content">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lvl1pPr>
              <a:defRPr/>
            </a:lvl1pPr>
          </a:lstStyle>
          <a:p>
            <a:r>
              <a:rPr lang="en-GB" dirty="0" smtClean="0"/>
              <a:t>© 2015 Pearson Education, Inc. </a:t>
            </a:r>
            <a:endParaRPr lang="en-GB" dirty="0"/>
          </a:p>
        </p:txBody>
      </p:sp>
      <p:sp>
        <p:nvSpPr>
          <p:cNvPr id="7" name="Rectangle 6"/>
          <p:cNvSpPr>
            <a:spLocks noChangeArrowheads="1"/>
          </p:cNvSpPr>
          <p:nvPr userDrawn="1"/>
        </p:nvSpPr>
        <p:spPr bwMode="auto">
          <a:xfrm>
            <a:off x="-6350" y="0"/>
            <a:ext cx="9162288" cy="1166400"/>
          </a:xfrm>
          <a:prstGeom prst="rect">
            <a:avLst/>
          </a:prstGeom>
          <a:solidFill>
            <a:srgbClr val="004A8F"/>
          </a:solidFill>
          <a:ln>
            <a:noFill/>
          </a:ln>
          <a:effectLst/>
          <a:extLst/>
        </p:spPr>
        <p:txBody>
          <a:bodyPr wrap="none" anchor="ctr"/>
          <a:lstStyle/>
          <a:p>
            <a:pPr algn="ctr"/>
            <a:endParaRPr lang="en-US" dirty="0">
              <a:solidFill>
                <a:schemeClr val="accent1"/>
              </a:solidFill>
            </a:endParaRPr>
          </a:p>
        </p:txBody>
      </p:sp>
      <p:sp>
        <p:nvSpPr>
          <p:cNvPr id="8" name="Text Placeholder 14"/>
          <p:cNvSpPr>
            <a:spLocks noGrp="1"/>
          </p:cNvSpPr>
          <p:nvPr>
            <p:ph type="body" sz="quarter" idx="11"/>
          </p:nvPr>
        </p:nvSpPr>
        <p:spPr>
          <a:xfrm>
            <a:off x="0" y="0"/>
            <a:ext cx="9144000" cy="1157760"/>
          </a:xfrm>
        </p:spPr>
        <p:txBody>
          <a:bodyPr anchor="ctr" anchorCtr="0"/>
          <a:lstStyle>
            <a:lvl1pPr marL="0" indent="0" algn="l">
              <a:buNone/>
              <a:defRPr sz="3000" b="1">
                <a:solidFill>
                  <a:schemeClr val="bg1"/>
                </a:solidFill>
                <a:latin typeface="Arial"/>
                <a:cs typeface="Arial"/>
              </a:defRPr>
            </a:lvl1pPr>
          </a:lstStyle>
          <a:p>
            <a:pPr lvl="0"/>
            <a:r>
              <a:rPr lang="en-US" dirty="0" smtClean="0"/>
              <a:t>Click to edit Master text styles</a:t>
            </a:r>
          </a:p>
        </p:txBody>
      </p:sp>
      <p:sp>
        <p:nvSpPr>
          <p:cNvPr id="9" name="Title 1"/>
          <p:cNvSpPr>
            <a:spLocks noGrp="1"/>
          </p:cNvSpPr>
          <p:nvPr>
            <p:ph type="title" hasCustomPrompt="1"/>
          </p:nvPr>
        </p:nvSpPr>
        <p:spPr>
          <a:xfrm>
            <a:off x="0" y="1170432"/>
            <a:ext cx="9144000" cy="1015663"/>
          </a:xfrm>
        </p:spPr>
        <p:txBody>
          <a:bodyPr/>
          <a:lstStyle>
            <a:lvl1pPr>
              <a:defRPr sz="3000">
                <a:solidFill>
                  <a:srgbClr val="004A8F"/>
                </a:solidFill>
              </a:defRPr>
            </a:lvl1pPr>
          </a:lstStyle>
          <a:p>
            <a:r>
              <a:rPr lang="en-US" dirty="0" smtClean="0"/>
              <a:t>Click to edit Master title style</a:t>
            </a:r>
            <a:br>
              <a:rPr lang="en-US" dirty="0" smtClean="0"/>
            </a:br>
            <a:endParaRPr lang="en-US" dirty="0"/>
          </a:p>
        </p:txBody>
      </p:sp>
      <p:sp>
        <p:nvSpPr>
          <p:cNvPr id="10" name="Content Placeholder 2"/>
          <p:cNvSpPr>
            <a:spLocks noGrp="1"/>
          </p:cNvSpPr>
          <p:nvPr>
            <p:ph idx="1"/>
          </p:nvPr>
        </p:nvSpPr>
        <p:spPr>
          <a:xfrm>
            <a:off x="365125" y="2368295"/>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2"/>
          </p:nvPr>
        </p:nvSpPr>
        <p:spPr>
          <a:xfrm>
            <a:off x="4558878" y="2368296"/>
            <a:ext cx="3939438" cy="4233672"/>
          </a:xfrm>
        </p:spPr>
        <p:txBody>
          <a:bodyPr/>
          <a:lstStyle>
            <a:lvl1pPr marL="342900" indent="-342900">
              <a:buClr>
                <a:srgbClr val="004A8F"/>
              </a:buClr>
              <a:buFont typeface="Arial"/>
              <a:buChar char="•"/>
              <a:defRPr>
                <a:latin typeface="Times New Roman"/>
                <a:cs typeface="Times New Roman"/>
              </a:defRPr>
            </a:lvl1pPr>
            <a:lvl2pPr marL="800100" indent="-342900">
              <a:buClr>
                <a:srgbClr val="004A8F"/>
              </a:buClr>
              <a:buFont typeface="Arial"/>
              <a:buChar char="•"/>
              <a:defRPr>
                <a:latin typeface="Times New Roman"/>
                <a:cs typeface="Times New Roman"/>
              </a:defRPr>
            </a:lvl2pPr>
            <a:lvl3pPr marL="1143000" indent="-228600">
              <a:buClr>
                <a:srgbClr val="004A8F"/>
              </a:buClr>
              <a:buFont typeface="Arial"/>
              <a:buChar char="•"/>
              <a:defRPr>
                <a:latin typeface="Times New Roman"/>
                <a:cs typeface="Times New Roman"/>
              </a:defRPr>
            </a:lvl3pPr>
            <a:lvl4pPr marL="1600200" indent="-228600">
              <a:buClr>
                <a:srgbClr val="004A8F"/>
              </a:buClr>
              <a:buFont typeface="Arial"/>
              <a:buChar char="•"/>
              <a:defRPr>
                <a:latin typeface="Times New Roman"/>
                <a:cs typeface="Times New Roman"/>
              </a:defRPr>
            </a:lvl4pPr>
            <a:lvl5pPr marL="2057400" indent="-228600">
              <a:buClr>
                <a:srgbClr val="004A8F"/>
              </a:buClr>
              <a:buFont typeface="Arial"/>
              <a:buChar char="•"/>
              <a:defRPr>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1369408"/>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 </a:t>
            </a:r>
            <a:endParaRPr lang="en-GB" dirty="0"/>
          </a:p>
        </p:txBody>
      </p:sp>
      <p:sp>
        <p:nvSpPr>
          <p:cNvPr id="6" name="Slide Number Placeholder 1"/>
          <p:cNvSpPr txBox="1">
            <a:spLocks/>
          </p:cNvSpPr>
          <p:nvPr userDrawn="1"/>
        </p:nvSpPr>
        <p:spPr>
          <a:xfrm>
            <a:off x="6860060" y="6622545"/>
            <a:ext cx="2133600" cy="180000"/>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rgbClr val="000000"/>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US" dirty="0" smtClean="0"/>
              <a:t>Slide 3-</a:t>
            </a:r>
            <a:fld id="{514208EC-3598-A14D-A83F-351803A72A0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85" r:id="rId29"/>
    <p:sldLayoutId id="2147483686" r:id="rId30"/>
    <p:sldLayoutId id="2147483679" r:id="rId31"/>
    <p:sldLayoutId id="2147483680" r:id="rId32"/>
    <p:sldLayoutId id="2147483681" r:id="rId33"/>
    <p:sldLayoutId id="2147483682" r:id="rId34"/>
    <p:sldLayoutId id="2147483683" r:id="rId35"/>
    <p:sldLayoutId id="2147483684" r:id="rId36"/>
    <p:sldLayoutId id="2147483687" r:id="rId37"/>
    <p:sldLayoutId id="2147483688" r:id="rId38"/>
    <p:sldLayoutId id="2147483689" r:id="rId39"/>
  </p:sldLayoutIdLst>
  <p:hf sldNum="0" hdr="0" dt="0"/>
  <p:txStyles>
    <p:titleStyle>
      <a:lvl1pPr algn="l" rtl="0" fontAlgn="base">
        <a:spcBef>
          <a:spcPct val="50000"/>
        </a:spcBef>
        <a:spcAft>
          <a:spcPct val="0"/>
        </a:spcAft>
        <a:defRPr sz="3200" b="1">
          <a:solidFill>
            <a:srgbClr val="EF3F4A"/>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EF3F4A"/>
        </a:buClr>
        <a:buChar char="•"/>
        <a:defRPr sz="2800">
          <a:solidFill>
            <a:srgbClr val="000000"/>
          </a:solidFill>
          <a:latin typeface="Times New Roman"/>
          <a:ea typeface="+mn-ea"/>
          <a:cs typeface="Times New Roman"/>
        </a:defRPr>
      </a:lvl1pPr>
      <a:lvl2pPr marL="800100" indent="-342900" algn="l" rtl="0" fontAlgn="base">
        <a:spcBef>
          <a:spcPct val="20000"/>
        </a:spcBef>
        <a:spcAft>
          <a:spcPct val="0"/>
        </a:spcAft>
        <a:buClr>
          <a:srgbClr val="EF3F4A"/>
        </a:buClr>
        <a:buChar char="–"/>
        <a:tabLst/>
        <a:defRPr sz="2800">
          <a:solidFill>
            <a:srgbClr val="000000"/>
          </a:solidFill>
          <a:latin typeface="Times New Roman"/>
          <a:ea typeface="+mn-ea"/>
          <a:cs typeface="Times New Roman"/>
        </a:defRPr>
      </a:lvl2pPr>
      <a:lvl3pPr marL="1143000" indent="-228600" algn="l" rtl="0" fontAlgn="base">
        <a:spcBef>
          <a:spcPct val="20000"/>
        </a:spcBef>
        <a:spcAft>
          <a:spcPct val="0"/>
        </a:spcAft>
        <a:buClr>
          <a:srgbClr val="EF3F4A"/>
        </a:buClr>
        <a:buChar char="•"/>
        <a:defRPr sz="2400">
          <a:solidFill>
            <a:srgbClr val="000000"/>
          </a:solidFill>
          <a:latin typeface="Times New Roman"/>
          <a:ea typeface="+mn-ea"/>
          <a:cs typeface="Times New Roman"/>
        </a:defRPr>
      </a:lvl3pPr>
      <a:lvl4pPr marL="1600200" indent="-228600" algn="l" rtl="0" fontAlgn="base">
        <a:spcBef>
          <a:spcPct val="20000"/>
        </a:spcBef>
        <a:spcAft>
          <a:spcPct val="0"/>
        </a:spcAft>
        <a:buClr>
          <a:srgbClr val="EF3F4A"/>
        </a:buClr>
        <a:buChar char="–"/>
        <a:defRPr sz="2000">
          <a:solidFill>
            <a:srgbClr val="000000"/>
          </a:solidFill>
          <a:latin typeface="Times New Roman"/>
          <a:ea typeface="+mn-ea"/>
          <a:cs typeface="Times New Roman"/>
        </a:defRPr>
      </a:lvl4pPr>
      <a:lvl5pPr marL="2057400" indent="-228600" algn="l" rtl="0" fontAlgn="base">
        <a:spcBef>
          <a:spcPct val="20000"/>
        </a:spcBef>
        <a:spcAft>
          <a:spcPct val="0"/>
        </a:spcAft>
        <a:buClr>
          <a:srgbClr val="EF3F4A"/>
        </a:buClr>
        <a:buChar char="»"/>
        <a:defRPr sz="2000">
          <a:solidFill>
            <a:srgbClr val="000000"/>
          </a:solidFill>
          <a:latin typeface="Times New Roman"/>
          <a:ea typeface="+mn-ea"/>
          <a:cs typeface="Times New Roman"/>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6.bin"/><Relationship Id="rId5" Type="http://schemas.openxmlformats.org/officeDocument/2006/relationships/image" Target="../media/image21.emf"/><Relationship Id="rId6" Type="http://schemas.openxmlformats.org/officeDocument/2006/relationships/image" Target="../media/image24.jpg"/><Relationship Id="rId7" Type="http://schemas.openxmlformats.org/officeDocument/2006/relationships/oleObject" Target="../embeddings/oleObject17.bin"/><Relationship Id="rId8" Type="http://schemas.openxmlformats.org/officeDocument/2006/relationships/image" Target="../media/image5.emf"/><Relationship Id="rId9" Type="http://schemas.openxmlformats.org/officeDocument/2006/relationships/oleObject" Target="../embeddings/oleObject18.bin"/><Relationship Id="rId10"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4.jp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4.jpg"/><Relationship Id="rId5" Type="http://schemas.openxmlformats.org/officeDocument/2006/relationships/image" Target="../media/image20.jpg"/><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8.jpg"/><Relationship Id="rId5" Type="http://schemas.openxmlformats.org/officeDocument/2006/relationships/oleObject" Target="../embeddings/oleObject19.bin"/><Relationship Id="rId6" Type="http://schemas.openxmlformats.org/officeDocument/2006/relationships/image" Target="../media/image25.emf"/><Relationship Id="rId7" Type="http://schemas.openxmlformats.org/officeDocument/2006/relationships/oleObject" Target="../embeddings/oleObject20.bin"/><Relationship Id="rId8" Type="http://schemas.openxmlformats.org/officeDocument/2006/relationships/image" Target="../media/image26.emf"/><Relationship Id="rId9" Type="http://schemas.openxmlformats.org/officeDocument/2006/relationships/oleObject" Target="../embeddings/oleObject21.bin"/><Relationship Id="rId10" Type="http://schemas.openxmlformats.org/officeDocument/2006/relationships/image" Target="../media/image27.emf"/><Relationship Id="rId1" Type="http://schemas.openxmlformats.org/officeDocument/2006/relationships/vmlDrawing" Target="../drawings/vmlDrawing8.vml"/><Relationship Id="rId2"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hyperlink" Target="http://www.iflscience.com/physics/dropping-bowling-ball-and-feather-vacuum"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image" Target="../media/image26.emf"/><Relationship Id="rId12" Type="http://schemas.openxmlformats.org/officeDocument/2006/relationships/oleObject" Target="../embeddings/oleObject25.bin"/><Relationship Id="rId13" Type="http://schemas.openxmlformats.org/officeDocument/2006/relationships/image" Target="../media/image32.emf"/><Relationship Id="rId1" Type="http://schemas.openxmlformats.org/officeDocument/2006/relationships/vmlDrawing" Target="../drawings/vmlDrawing9.vml"/><Relationship Id="rId2" Type="http://schemas.openxmlformats.org/officeDocument/2006/relationships/slideLayout" Target="../slideLayouts/slideLayout10.xml"/><Relationship Id="rId3" Type="http://schemas.openxmlformats.org/officeDocument/2006/relationships/notesSlide" Target="../notesSlides/notesSlide18.xml"/><Relationship Id="rId4" Type="http://schemas.openxmlformats.org/officeDocument/2006/relationships/image" Target="../media/image33.jpg"/><Relationship Id="rId5" Type="http://schemas.openxmlformats.org/officeDocument/2006/relationships/oleObject" Target="../embeddings/oleObject22.bin"/><Relationship Id="rId6" Type="http://schemas.openxmlformats.org/officeDocument/2006/relationships/image" Target="../media/image30.emf"/><Relationship Id="rId7" Type="http://schemas.openxmlformats.org/officeDocument/2006/relationships/oleObject" Target="../embeddings/oleObject23.bin"/><Relationship Id="rId8" Type="http://schemas.openxmlformats.org/officeDocument/2006/relationships/image" Target="../media/image31.emf"/><Relationship Id="rId9" Type="http://schemas.openxmlformats.org/officeDocument/2006/relationships/image" Target="../media/image28.jpg"/><Relationship Id="rId10"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36.jpg"/><Relationship Id="rId5" Type="http://schemas.openxmlformats.org/officeDocument/2006/relationships/oleObject" Target="../embeddings/oleObject26.bin"/><Relationship Id="rId6" Type="http://schemas.openxmlformats.org/officeDocument/2006/relationships/image" Target="../media/image23.emf"/><Relationship Id="rId7" Type="http://schemas.openxmlformats.org/officeDocument/2006/relationships/oleObject" Target="../embeddings/oleObject27.bin"/><Relationship Id="rId8" Type="http://schemas.openxmlformats.org/officeDocument/2006/relationships/image" Target="../media/image34.emf"/><Relationship Id="rId9" Type="http://schemas.openxmlformats.org/officeDocument/2006/relationships/oleObject" Target="../embeddings/oleObject28.bin"/><Relationship Id="rId10" Type="http://schemas.openxmlformats.org/officeDocument/2006/relationships/image" Target="../media/image35.emf"/><Relationship Id="rId1" Type="http://schemas.openxmlformats.org/officeDocument/2006/relationships/vmlDrawing" Target="../drawings/vmlDrawing10.vml"/><Relationship Id="rId2"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6.jpg"/><Relationship Id="rId5" Type="http://schemas.openxmlformats.org/officeDocument/2006/relationships/image" Target="../media/image37.png"/><Relationship Id="rId6" Type="http://schemas.openxmlformats.org/officeDocument/2006/relationships/oleObject" Target="../embeddings/oleObject29.bin"/><Relationship Id="rId7" Type="http://schemas.openxmlformats.org/officeDocument/2006/relationships/image" Target="../media/image35.emf"/><Relationship Id="rId1" Type="http://schemas.openxmlformats.org/officeDocument/2006/relationships/vmlDrawing" Target="../drawings/vmlDrawing11.vml"/><Relationship Id="rId2"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30.bin"/><Relationship Id="rId5" Type="http://schemas.openxmlformats.org/officeDocument/2006/relationships/image" Target="../media/image35.emf"/><Relationship Id="rId6" Type="http://schemas.openxmlformats.org/officeDocument/2006/relationships/oleObject" Target="../embeddings/oleObject31.bin"/><Relationship Id="rId7" Type="http://schemas.openxmlformats.org/officeDocument/2006/relationships/image" Target="../media/image38.emf"/><Relationship Id="rId8" Type="http://schemas.openxmlformats.org/officeDocument/2006/relationships/oleObject" Target="../embeddings/oleObject32.bin"/><Relationship Id="rId9" Type="http://schemas.openxmlformats.org/officeDocument/2006/relationships/image" Target="../media/image39.emf"/><Relationship Id="rId1" Type="http://schemas.openxmlformats.org/officeDocument/2006/relationships/vmlDrawing" Target="../drawings/vmlDrawing12.vml"/><Relationship Id="rId2"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40.emf"/><Relationship Id="rId5" Type="http://schemas.openxmlformats.org/officeDocument/2006/relationships/oleObject" Target="../embeddings/oleObject34.bin"/><Relationship Id="rId6" Type="http://schemas.openxmlformats.org/officeDocument/2006/relationships/image" Target="../media/image41.emf"/><Relationship Id="rId7" Type="http://schemas.openxmlformats.org/officeDocument/2006/relationships/image" Target="../media/image42.jpg"/><Relationship Id="rId1" Type="http://schemas.openxmlformats.org/officeDocument/2006/relationships/vmlDrawing" Target="../drawings/vmlDrawing13.vml"/><Relationship Id="rId2"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35.bin"/><Relationship Id="rId5" Type="http://schemas.openxmlformats.org/officeDocument/2006/relationships/image" Target="../media/image44.emf"/><Relationship Id="rId6" Type="http://schemas.openxmlformats.org/officeDocument/2006/relationships/oleObject" Target="../embeddings/oleObject36.bin"/><Relationship Id="rId7" Type="http://schemas.openxmlformats.org/officeDocument/2006/relationships/image" Target="../media/image45.emf"/><Relationship Id="rId1" Type="http://schemas.openxmlformats.org/officeDocument/2006/relationships/vmlDrawing" Target="../drawings/vmlDrawing14.vml"/><Relationship Id="rId2"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48.jpg"/><Relationship Id="rId5" Type="http://schemas.openxmlformats.org/officeDocument/2006/relationships/oleObject" Target="../embeddings/oleObject37.bin"/><Relationship Id="rId6" Type="http://schemas.openxmlformats.org/officeDocument/2006/relationships/image" Target="../media/image46.emf"/><Relationship Id="rId7" Type="http://schemas.openxmlformats.org/officeDocument/2006/relationships/oleObject" Target="../embeddings/oleObject38.bin"/><Relationship Id="rId8" Type="http://schemas.openxmlformats.org/officeDocument/2006/relationships/image" Target="../media/image47.emf"/><Relationship Id="rId9" Type="http://schemas.openxmlformats.org/officeDocument/2006/relationships/oleObject" Target="../embeddings/oleObject39.bin"/><Relationship Id="rId10" Type="http://schemas.openxmlformats.org/officeDocument/2006/relationships/image" Target="../media/image12.emf"/><Relationship Id="rId1" Type="http://schemas.openxmlformats.org/officeDocument/2006/relationships/vmlDrawing" Target="../drawings/vmlDrawing15.vml"/><Relationship Id="rId2"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43.bin"/><Relationship Id="rId12" Type="http://schemas.openxmlformats.org/officeDocument/2006/relationships/image" Target="../media/image52.emf"/><Relationship Id="rId13" Type="http://schemas.openxmlformats.org/officeDocument/2006/relationships/oleObject" Target="../embeddings/oleObject44.bin"/><Relationship Id="rId14" Type="http://schemas.openxmlformats.org/officeDocument/2006/relationships/image" Target="../media/image53.emf"/><Relationship Id="rId15" Type="http://schemas.openxmlformats.org/officeDocument/2006/relationships/oleObject" Target="../embeddings/oleObject45.bin"/><Relationship Id="rId16" Type="http://schemas.openxmlformats.org/officeDocument/2006/relationships/image" Target="../media/image54.emf"/><Relationship Id="rId1" Type="http://schemas.openxmlformats.org/officeDocument/2006/relationships/vmlDrawing" Target="../drawings/vmlDrawing16.vml"/><Relationship Id="rId2" Type="http://schemas.openxmlformats.org/officeDocument/2006/relationships/slideLayout" Target="../slideLayouts/slideLayout23.xml"/><Relationship Id="rId3" Type="http://schemas.openxmlformats.org/officeDocument/2006/relationships/notesSlide" Target="../notesSlides/notesSlide29.xml"/><Relationship Id="rId4" Type="http://schemas.openxmlformats.org/officeDocument/2006/relationships/image" Target="../media/image55.jpg"/><Relationship Id="rId5" Type="http://schemas.openxmlformats.org/officeDocument/2006/relationships/oleObject" Target="../embeddings/oleObject40.bin"/><Relationship Id="rId6" Type="http://schemas.openxmlformats.org/officeDocument/2006/relationships/image" Target="../media/image49.emf"/><Relationship Id="rId7" Type="http://schemas.openxmlformats.org/officeDocument/2006/relationships/oleObject" Target="../embeddings/oleObject41.bin"/><Relationship Id="rId8" Type="http://schemas.openxmlformats.org/officeDocument/2006/relationships/image" Target="../media/image50.emf"/><Relationship Id="rId9" Type="http://schemas.openxmlformats.org/officeDocument/2006/relationships/oleObject" Target="../embeddings/oleObject42.bin"/><Relationship Id="rId10" Type="http://schemas.openxmlformats.org/officeDocument/2006/relationships/image" Target="../media/image5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6.jpg"/></Relationships>
</file>

<file path=ppt/slides/_rels/slide33.xml.rels><?xml version="1.0" encoding="UTF-8" standalone="yes"?>
<Relationships xmlns="http://schemas.openxmlformats.org/package/2006/relationships"><Relationship Id="rId11" Type="http://schemas.openxmlformats.org/officeDocument/2006/relationships/image" Target="../media/image59.emf"/><Relationship Id="rId12" Type="http://schemas.openxmlformats.org/officeDocument/2006/relationships/oleObject" Target="../embeddings/oleObject50.bin"/><Relationship Id="rId13" Type="http://schemas.openxmlformats.org/officeDocument/2006/relationships/image" Target="../media/image60.emf"/><Relationship Id="rId1" Type="http://schemas.openxmlformats.org/officeDocument/2006/relationships/vmlDrawing" Target="../drawings/vmlDrawing17.vml"/><Relationship Id="rId2" Type="http://schemas.openxmlformats.org/officeDocument/2006/relationships/slideLayout" Target="../slideLayouts/slideLayout23.xml"/><Relationship Id="rId3" Type="http://schemas.openxmlformats.org/officeDocument/2006/relationships/notesSlide" Target="../notesSlides/notesSlide30.xml"/><Relationship Id="rId4" Type="http://schemas.openxmlformats.org/officeDocument/2006/relationships/oleObject" Target="../embeddings/oleObject46.bin"/><Relationship Id="rId5" Type="http://schemas.openxmlformats.org/officeDocument/2006/relationships/image" Target="../media/image57.emf"/><Relationship Id="rId6" Type="http://schemas.openxmlformats.org/officeDocument/2006/relationships/oleObject" Target="../embeddings/oleObject47.bin"/><Relationship Id="rId7" Type="http://schemas.openxmlformats.org/officeDocument/2006/relationships/image" Target="../media/image51.emf"/><Relationship Id="rId8" Type="http://schemas.openxmlformats.org/officeDocument/2006/relationships/oleObject" Target="../embeddings/oleObject48.bin"/><Relationship Id="rId9" Type="http://schemas.openxmlformats.org/officeDocument/2006/relationships/image" Target="../media/image58.emf"/><Relationship Id="rId10" Type="http://schemas.openxmlformats.org/officeDocument/2006/relationships/oleObject" Target="../embeddings/oleObject49.bin"/></Relationships>
</file>

<file path=ppt/slides/_rels/slide34.xml.rels><?xml version="1.0" encoding="UTF-8" standalone="yes"?>
<Relationships xmlns="http://schemas.openxmlformats.org/package/2006/relationships"><Relationship Id="rId11" Type="http://schemas.openxmlformats.org/officeDocument/2006/relationships/image" Target="../media/image63.emf"/><Relationship Id="rId12" Type="http://schemas.openxmlformats.org/officeDocument/2006/relationships/oleObject" Target="../embeddings/oleObject53.bin"/><Relationship Id="rId13" Type="http://schemas.openxmlformats.org/officeDocument/2006/relationships/image" Target="../media/image64.emf"/><Relationship Id="rId14" Type="http://schemas.openxmlformats.org/officeDocument/2006/relationships/oleObject" Target="../embeddings/oleObject54.bin"/><Relationship Id="rId15" Type="http://schemas.openxmlformats.org/officeDocument/2006/relationships/image" Target="../media/image65.emf"/><Relationship Id="rId1" Type="http://schemas.openxmlformats.org/officeDocument/2006/relationships/vmlDrawing" Target="../drawings/vmlDrawing18.vml"/><Relationship Id="rId2" Type="http://schemas.openxmlformats.org/officeDocument/2006/relationships/slideLayout" Target="../slideLayouts/slideLayout23.xml"/><Relationship Id="rId3" Type="http://schemas.openxmlformats.org/officeDocument/2006/relationships/notesSlide" Target="../notesSlides/notesSlide31.xml"/><Relationship Id="rId4" Type="http://schemas.openxmlformats.org/officeDocument/2006/relationships/oleObject" Target="../embeddings/oleObject51.bin"/><Relationship Id="rId5" Type="http://schemas.openxmlformats.org/officeDocument/2006/relationships/image" Target="../media/image60.emf"/><Relationship Id="rId6" Type="http://schemas.openxmlformats.org/officeDocument/2006/relationships/oleObject" Target="../embeddings/Microsoft_Equation1.bin"/><Relationship Id="rId7" Type="http://schemas.openxmlformats.org/officeDocument/2006/relationships/image" Target="../media/image61.emf"/><Relationship Id="rId8" Type="http://schemas.openxmlformats.org/officeDocument/2006/relationships/oleObject" Target="../embeddings/Microsoft_Equation2.bin"/><Relationship Id="rId9" Type="http://schemas.openxmlformats.org/officeDocument/2006/relationships/image" Target="../media/image62.emf"/><Relationship Id="rId10" Type="http://schemas.openxmlformats.org/officeDocument/2006/relationships/oleObject" Target="../embeddings/oleObject5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6.jpg"/><Relationship Id="rId3"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5.bin"/><Relationship Id="rId4" Type="http://schemas.openxmlformats.org/officeDocument/2006/relationships/image" Target="../media/image67.emf"/><Relationship Id="rId5" Type="http://schemas.openxmlformats.org/officeDocument/2006/relationships/oleObject" Target="../embeddings/oleObject56.bin"/><Relationship Id="rId6" Type="http://schemas.openxmlformats.org/officeDocument/2006/relationships/image" Target="../media/image68.emf"/><Relationship Id="rId7" Type="http://schemas.openxmlformats.org/officeDocument/2006/relationships/image" Target="../media/image69.jpg"/><Relationship Id="rId1" Type="http://schemas.openxmlformats.org/officeDocument/2006/relationships/vmlDrawing" Target="../drawings/vmlDrawing19.vml"/><Relationship Id="rId2"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70.emf"/><Relationship Id="rId5" Type="http://schemas.openxmlformats.org/officeDocument/2006/relationships/image" Target="../media/image71.jpg"/><Relationship Id="rId6" Type="http://schemas.openxmlformats.org/officeDocument/2006/relationships/image" Target="../media/image72.jpg"/><Relationship Id="rId7" Type="http://schemas.openxmlformats.org/officeDocument/2006/relationships/image" Target="../media/image73.jpg"/><Relationship Id="rId1" Type="http://schemas.openxmlformats.org/officeDocument/2006/relationships/vmlDrawing" Target="../drawings/vmlDrawing20.vml"/><Relationship Id="rId2"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74.emf"/><Relationship Id="rId5" Type="http://schemas.openxmlformats.org/officeDocument/2006/relationships/image" Target="../media/image75.jpg"/><Relationship Id="rId1" Type="http://schemas.openxmlformats.org/officeDocument/2006/relationships/vmlDrawing" Target="../drawings/vmlDrawing21.vml"/><Relationship Id="rId2"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oleObject" Target="../embeddings/oleObject1.bin"/><Relationship Id="rId8" Type="http://schemas.openxmlformats.org/officeDocument/2006/relationships/image" Target="../media/image5.emf"/><Relationship Id="rId9" Type="http://schemas.openxmlformats.org/officeDocument/2006/relationships/oleObject" Target="../embeddings/oleObject2.bin"/><Relationship Id="rId10"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9.bin"/><Relationship Id="rId4" Type="http://schemas.openxmlformats.org/officeDocument/2006/relationships/image" Target="../media/image76.emf"/><Relationship Id="rId5" Type="http://schemas.openxmlformats.org/officeDocument/2006/relationships/oleObject" Target="../embeddings/oleObject60.bin"/><Relationship Id="rId6" Type="http://schemas.openxmlformats.org/officeDocument/2006/relationships/image" Target="../media/image77.emf"/><Relationship Id="rId1" Type="http://schemas.openxmlformats.org/officeDocument/2006/relationships/vmlDrawing" Target="../drawings/vmlDrawing22.vml"/><Relationship Id="rId2"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78.emf"/><Relationship Id="rId5" Type="http://schemas.openxmlformats.org/officeDocument/2006/relationships/oleObject" Target="../embeddings/oleObject62.bin"/><Relationship Id="rId6" Type="http://schemas.openxmlformats.org/officeDocument/2006/relationships/image" Target="../media/image79.emf"/><Relationship Id="rId7" Type="http://schemas.openxmlformats.org/officeDocument/2006/relationships/oleObject" Target="../embeddings/oleObject63.bin"/><Relationship Id="rId8" Type="http://schemas.openxmlformats.org/officeDocument/2006/relationships/image" Target="../media/image80.emf"/><Relationship Id="rId1" Type="http://schemas.openxmlformats.org/officeDocument/2006/relationships/vmlDrawing" Target="../drawings/vmlDrawing23.vml"/><Relationship Id="rId2"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1" Type="http://schemas.openxmlformats.org/officeDocument/2006/relationships/oleObject" Target="../embeddings/oleObject68.bin"/><Relationship Id="rId12" Type="http://schemas.openxmlformats.org/officeDocument/2006/relationships/image" Target="../media/image85.emf"/><Relationship Id="rId13" Type="http://schemas.openxmlformats.org/officeDocument/2006/relationships/oleObject" Target="../embeddings/oleObject69.bin"/><Relationship Id="rId14" Type="http://schemas.openxmlformats.org/officeDocument/2006/relationships/image" Target="../media/image86.emf"/><Relationship Id="rId15" Type="http://schemas.openxmlformats.org/officeDocument/2006/relationships/oleObject" Target="../embeddings/oleObject70.bin"/><Relationship Id="rId16" Type="http://schemas.openxmlformats.org/officeDocument/2006/relationships/image" Target="../media/image87.emf"/><Relationship Id="rId1" Type="http://schemas.openxmlformats.org/officeDocument/2006/relationships/vmlDrawing" Target="../drawings/vmlDrawing24.vml"/><Relationship Id="rId2" Type="http://schemas.openxmlformats.org/officeDocument/2006/relationships/slideLayout" Target="../slideLayouts/slideLayout26.xml"/><Relationship Id="rId3" Type="http://schemas.openxmlformats.org/officeDocument/2006/relationships/oleObject" Target="../embeddings/oleObject64.bin"/><Relationship Id="rId4" Type="http://schemas.openxmlformats.org/officeDocument/2006/relationships/image" Target="../media/image81.emf"/><Relationship Id="rId5" Type="http://schemas.openxmlformats.org/officeDocument/2006/relationships/oleObject" Target="../embeddings/oleObject65.bin"/><Relationship Id="rId6" Type="http://schemas.openxmlformats.org/officeDocument/2006/relationships/image" Target="../media/image82.emf"/><Relationship Id="rId7" Type="http://schemas.openxmlformats.org/officeDocument/2006/relationships/oleObject" Target="../embeddings/oleObject66.bin"/><Relationship Id="rId8" Type="http://schemas.openxmlformats.org/officeDocument/2006/relationships/image" Target="../media/image83.emf"/><Relationship Id="rId9" Type="http://schemas.openxmlformats.org/officeDocument/2006/relationships/oleObject" Target="../embeddings/oleObject67.bin"/><Relationship Id="rId10" Type="http://schemas.openxmlformats.org/officeDocument/2006/relationships/image" Target="../media/image84.emf"/></Relationships>
</file>

<file path=ppt/slides/_rels/slide44.xml.rels><?xml version="1.0" encoding="UTF-8" standalone="yes"?>
<Relationships xmlns="http://schemas.openxmlformats.org/package/2006/relationships"><Relationship Id="rId11" Type="http://schemas.openxmlformats.org/officeDocument/2006/relationships/oleObject" Target="../embeddings/oleObject75.bin"/><Relationship Id="rId12" Type="http://schemas.openxmlformats.org/officeDocument/2006/relationships/image" Target="../media/image90.emf"/><Relationship Id="rId13" Type="http://schemas.openxmlformats.org/officeDocument/2006/relationships/oleObject" Target="../embeddings/oleObject76.bin"/><Relationship Id="rId14" Type="http://schemas.openxmlformats.org/officeDocument/2006/relationships/image" Target="../media/image91.emf"/><Relationship Id="rId15" Type="http://schemas.openxmlformats.org/officeDocument/2006/relationships/oleObject" Target="../embeddings/oleObject77.bin"/><Relationship Id="rId16" Type="http://schemas.openxmlformats.org/officeDocument/2006/relationships/image" Target="../media/image92.emf"/><Relationship Id="rId1" Type="http://schemas.openxmlformats.org/officeDocument/2006/relationships/vmlDrawing" Target="../drawings/vmlDrawing25.vml"/><Relationship Id="rId2" Type="http://schemas.openxmlformats.org/officeDocument/2006/relationships/slideLayout" Target="../slideLayouts/slideLayout26.xml"/><Relationship Id="rId3" Type="http://schemas.openxmlformats.org/officeDocument/2006/relationships/oleObject" Target="../embeddings/oleObject71.bin"/><Relationship Id="rId4" Type="http://schemas.openxmlformats.org/officeDocument/2006/relationships/image" Target="../media/image81.emf"/><Relationship Id="rId5" Type="http://schemas.openxmlformats.org/officeDocument/2006/relationships/oleObject" Target="../embeddings/oleObject72.bin"/><Relationship Id="rId6" Type="http://schemas.openxmlformats.org/officeDocument/2006/relationships/image" Target="../media/image82.emf"/><Relationship Id="rId7" Type="http://schemas.openxmlformats.org/officeDocument/2006/relationships/oleObject" Target="../embeddings/oleObject73.bin"/><Relationship Id="rId8" Type="http://schemas.openxmlformats.org/officeDocument/2006/relationships/image" Target="../media/image88.emf"/><Relationship Id="rId9" Type="http://schemas.openxmlformats.org/officeDocument/2006/relationships/oleObject" Target="../embeddings/oleObject74.bin"/><Relationship Id="rId10" Type="http://schemas.openxmlformats.org/officeDocument/2006/relationships/image" Target="../media/image8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8.bin"/><Relationship Id="rId4" Type="http://schemas.openxmlformats.org/officeDocument/2006/relationships/image" Target="../media/image10.emf"/><Relationship Id="rId5" Type="http://schemas.openxmlformats.org/officeDocument/2006/relationships/oleObject" Target="../embeddings/oleObject79.bin"/><Relationship Id="rId6" Type="http://schemas.openxmlformats.org/officeDocument/2006/relationships/image" Target="../media/image93.emf"/><Relationship Id="rId7" Type="http://schemas.openxmlformats.org/officeDocument/2006/relationships/oleObject" Target="../embeddings/oleObject80.bin"/><Relationship Id="rId8" Type="http://schemas.openxmlformats.org/officeDocument/2006/relationships/image" Target="../media/image94.emf"/><Relationship Id="rId9" Type="http://schemas.openxmlformats.org/officeDocument/2006/relationships/oleObject" Target="../embeddings/oleObject81.bin"/><Relationship Id="rId10" Type="http://schemas.openxmlformats.org/officeDocument/2006/relationships/image" Target="../media/image95.emf"/><Relationship Id="rId1" Type="http://schemas.openxmlformats.org/officeDocument/2006/relationships/vmlDrawing" Target="../drawings/vmlDrawing26.vml"/><Relationship Id="rId2"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82.bin"/><Relationship Id="rId4" Type="http://schemas.openxmlformats.org/officeDocument/2006/relationships/image" Target="../media/image11.emf"/><Relationship Id="rId5" Type="http://schemas.openxmlformats.org/officeDocument/2006/relationships/image" Target="../media/image36.jpg"/><Relationship Id="rId1" Type="http://schemas.openxmlformats.org/officeDocument/2006/relationships/vmlDrawing" Target="../drawings/vmlDrawing27.vml"/><Relationship Id="rId2"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83.bin"/><Relationship Id="rId4" Type="http://schemas.openxmlformats.org/officeDocument/2006/relationships/image" Target="../media/image96.emf"/><Relationship Id="rId5" Type="http://schemas.openxmlformats.org/officeDocument/2006/relationships/oleObject" Target="../embeddings/oleObject84.bin"/><Relationship Id="rId6" Type="http://schemas.openxmlformats.org/officeDocument/2006/relationships/image" Target="../media/image97.emf"/><Relationship Id="rId7" Type="http://schemas.openxmlformats.org/officeDocument/2006/relationships/oleObject" Target="../embeddings/oleObject85.bin"/><Relationship Id="rId8" Type="http://schemas.openxmlformats.org/officeDocument/2006/relationships/image" Target="../media/image98.emf"/><Relationship Id="rId1" Type="http://schemas.openxmlformats.org/officeDocument/2006/relationships/vmlDrawing" Target="../drawings/vmlDrawing28.vml"/><Relationship Id="rId2"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3.bin"/><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6.bin"/><Relationship Id="rId4" Type="http://schemas.openxmlformats.org/officeDocument/2006/relationships/image" Target="../media/image99.emf"/><Relationship Id="rId1" Type="http://schemas.openxmlformats.org/officeDocument/2006/relationships/vmlDrawing" Target="../drawings/vmlDrawing29.vml"/><Relationship Id="rId2"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12.emf"/><Relationship Id="rId1" Type="http://schemas.openxmlformats.org/officeDocument/2006/relationships/vmlDrawing" Target="../drawings/vmlDrawing3.vml"/><Relationship Id="rId2" Type="http://schemas.openxmlformats.org/officeDocument/2006/relationships/slideLayout" Target="../slideLayouts/slideLayout4.xml"/><Relationship Id="rId3" Type="http://schemas.openxmlformats.org/officeDocument/2006/relationships/notesSlide" Target="../notesSlides/notesSlide6.xml"/><Relationship Id="rId4" Type="http://schemas.openxmlformats.org/officeDocument/2006/relationships/image" Target="../media/image9.jpg"/><Relationship Id="rId5" Type="http://schemas.openxmlformats.org/officeDocument/2006/relationships/oleObject" Target="../embeddings/oleObject4.bin"/><Relationship Id="rId6" Type="http://schemas.openxmlformats.org/officeDocument/2006/relationships/image" Target="../media/image5.emf"/><Relationship Id="rId7" Type="http://schemas.openxmlformats.org/officeDocument/2006/relationships/oleObject" Target="../embeddings/oleObject5.bin"/><Relationship Id="rId8" Type="http://schemas.openxmlformats.org/officeDocument/2006/relationships/image" Target="../media/image6.emf"/><Relationship Id="rId9" Type="http://schemas.openxmlformats.org/officeDocument/2006/relationships/oleObject" Target="../embeddings/oleObject6.bin"/><Relationship Id="rId10"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8.bin"/><Relationship Id="rId5" Type="http://schemas.openxmlformats.org/officeDocument/2006/relationships/image" Target="../media/image13.emf"/><Relationship Id="rId6" Type="http://schemas.openxmlformats.org/officeDocument/2006/relationships/oleObject" Target="../embeddings/oleObject9.bin"/><Relationship Id="rId7" Type="http://schemas.openxmlformats.org/officeDocument/2006/relationships/image" Target="../media/image14.emf"/><Relationship Id="rId8" Type="http://schemas.openxmlformats.org/officeDocument/2006/relationships/oleObject" Target="../embeddings/oleObject10.bin"/><Relationship Id="rId9"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image" Target="../media/image20.jpg"/><Relationship Id="rId1" Type="http://schemas.openxmlformats.org/officeDocument/2006/relationships/vmlDrawing" Target="../drawings/vmlDrawing5.vml"/><Relationship Id="rId2" Type="http://schemas.openxmlformats.org/officeDocument/2006/relationships/slideLayout" Target="../slideLayouts/slideLayout12.xml"/><Relationship Id="rId3" Type="http://schemas.openxmlformats.org/officeDocument/2006/relationships/notesSlide" Target="../notesSlides/notesSlide8.xml"/><Relationship Id="rId4" Type="http://schemas.openxmlformats.org/officeDocument/2006/relationships/oleObject" Target="../embeddings/oleObject11.bin"/><Relationship Id="rId5" Type="http://schemas.openxmlformats.org/officeDocument/2006/relationships/image" Target="../media/image16.emf"/><Relationship Id="rId6" Type="http://schemas.openxmlformats.org/officeDocument/2006/relationships/oleObject" Target="../embeddings/oleObject12.bin"/><Relationship Id="rId7" Type="http://schemas.openxmlformats.org/officeDocument/2006/relationships/image" Target="../media/image17.emf"/><Relationship Id="rId8" Type="http://schemas.openxmlformats.org/officeDocument/2006/relationships/oleObject" Target="../embeddings/oleObject13.bin"/><Relationship Id="rId9" Type="http://schemas.openxmlformats.org/officeDocument/2006/relationships/image" Target="../media/image18.emf"/><Relationship Id="rId10"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5.bin"/><Relationship Id="rId5" Type="http://schemas.openxmlformats.org/officeDocument/2006/relationships/image" Target="../media/image21.emf"/><Relationship Id="rId6" Type="http://schemas.openxmlformats.org/officeDocument/2006/relationships/image" Target="../media/image20.jpg"/><Relationship Id="rId1" Type="http://schemas.openxmlformats.org/officeDocument/2006/relationships/vmlDrawing" Target="../drawings/vmlDrawing6.vml"/><Relationship Id="rId2"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3392503" cy="1569660"/>
          </a:xfrm>
        </p:spPr>
        <p:txBody>
          <a:bodyPr/>
          <a:lstStyle/>
          <a:p>
            <a:r>
              <a:rPr lang="en-US" dirty="0"/>
              <a:t>Chapter 3 </a:t>
            </a:r>
            <a:r>
              <a:rPr lang="en-US" dirty="0" smtClean="0"/>
              <a:t>Acceleration</a:t>
            </a:r>
            <a:br>
              <a:rPr lang="en-US" dirty="0" smtClean="0"/>
            </a:br>
            <a:r>
              <a:rPr lang="en-US" dirty="0" smtClean="0">
                <a:solidFill>
                  <a:srgbClr val="000000"/>
                </a:solidFill>
              </a:rPr>
              <a:t>Lecture 1</a:t>
            </a:r>
            <a:endParaRPr lang="en-US" dirty="0">
              <a:solidFill>
                <a:srgbClr val="000000"/>
              </a:solidFill>
            </a:endParaRPr>
          </a:p>
        </p:txBody>
      </p:sp>
      <p:sp>
        <p:nvSpPr>
          <p:cNvPr id="5" name="Rectangle 17"/>
          <p:cNvSpPr>
            <a:spLocks noGrp="1" noChangeArrowheads="1"/>
          </p:cNvSpPr>
          <p:nvPr>
            <p:ph type="ftr" sz="quarter" idx="3"/>
          </p:nvPr>
        </p:nvSpPr>
        <p:spPr/>
        <p:txBody>
          <a:bodyPr/>
          <a:lstStyle/>
          <a:p>
            <a:r>
              <a:rPr lang="en-GB" dirty="0" smtClean="0"/>
              <a:t>© 2015 Pearson Education, Inc. </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03_02_Figure.jpg"/>
          <p:cNvPicPr>
            <a:picLocks noChangeAspect="1"/>
          </p:cNvPicPr>
          <p:nvPr/>
        </p:nvPicPr>
        <p:blipFill rotWithShape="1">
          <a:blip r:embed="rId3">
            <a:extLst>
              <a:ext uri="{28A0092B-C50C-407E-A947-70E740481C1C}">
                <a14:useLocalDpi xmlns:a14="http://schemas.microsoft.com/office/drawing/2010/main" val="0"/>
              </a:ext>
            </a:extLst>
          </a:blip>
          <a:srcRect b="4217"/>
          <a:stretch/>
        </p:blipFill>
        <p:spPr>
          <a:xfrm>
            <a:off x="1827008" y="4180967"/>
            <a:ext cx="5424688" cy="2574030"/>
          </a:xfrm>
          <a:prstGeom prst="rect">
            <a:avLst/>
          </a:prstGeom>
        </p:spPr>
      </p:pic>
      <p:sp>
        <p:nvSpPr>
          <p:cNvPr id="11" name="Content Placeholder 10"/>
          <p:cNvSpPr>
            <a:spLocks noGrp="1"/>
          </p:cNvSpPr>
          <p:nvPr>
            <p:ph idx="1"/>
          </p:nvPr>
        </p:nvSpPr>
        <p:spPr/>
        <p:txBody>
          <a:bodyPr/>
          <a:lstStyle/>
          <a:p>
            <a:r>
              <a:rPr lang="en-US" sz="2400" dirty="0"/>
              <a:t>For accelerating objects, the </a:t>
            </a:r>
            <a:r>
              <a:rPr lang="en-US" sz="2400" i="1" dirty="0"/>
              <a:t>x</a:t>
            </a:r>
            <a:r>
              <a:rPr lang="en-US" sz="2400" dirty="0"/>
              <a:t>(</a:t>
            </a:r>
            <a:r>
              <a:rPr lang="en-US" sz="2400" i="1" dirty="0"/>
              <a:t>t</a:t>
            </a:r>
            <a:r>
              <a:rPr lang="en-US" sz="2400" dirty="0"/>
              <a:t>) curve is a </a:t>
            </a:r>
            <a:r>
              <a:rPr lang="en-US" sz="2400" i="1" dirty="0"/>
              <a:t>not</a:t>
            </a:r>
            <a:r>
              <a:rPr lang="en-US" sz="2400" dirty="0"/>
              <a:t> a straight line. </a:t>
            </a:r>
          </a:p>
          <a:p>
            <a:r>
              <a:rPr lang="en-US" sz="2400" dirty="0"/>
              <a:t>The figure shows the </a:t>
            </a:r>
            <a:r>
              <a:rPr lang="en-US" sz="2400" i="1" dirty="0"/>
              <a:t>x</a:t>
            </a:r>
            <a:r>
              <a:rPr lang="en-US" sz="2400" dirty="0"/>
              <a:t>(</a:t>
            </a:r>
            <a:r>
              <a:rPr lang="en-US" sz="2400" i="1" dirty="0"/>
              <a:t>t</a:t>
            </a:r>
            <a:r>
              <a:rPr lang="en-US" sz="2400" dirty="0"/>
              <a:t>) curve for two accelerating objects:</a:t>
            </a:r>
          </a:p>
          <a:p>
            <a:pPr lvl="1"/>
            <a:r>
              <a:rPr lang="en-US" sz="2400" dirty="0"/>
              <a:t>For each object, consider the displacements </a:t>
            </a:r>
            <a:r>
              <a:rPr lang="en-US" sz="2400" dirty="0">
                <a:sym typeface="Symbol"/>
              </a:rPr>
              <a:t></a:t>
            </a:r>
            <a:r>
              <a:rPr lang="en-US" sz="2400" i="1" dirty="0" smtClean="0"/>
              <a:t>x</a:t>
            </a:r>
            <a:r>
              <a:rPr lang="en-US" sz="2400" baseline="-25000" dirty="0" smtClean="0"/>
              <a:t>1</a:t>
            </a:r>
            <a:r>
              <a:rPr lang="en-US" sz="2400" dirty="0" smtClean="0"/>
              <a:t> </a:t>
            </a:r>
            <a:r>
              <a:rPr lang="en-US" sz="2400" dirty="0"/>
              <a:t>and </a:t>
            </a:r>
            <a:r>
              <a:rPr lang="en-US" sz="2400" dirty="0">
                <a:sym typeface="Symbol"/>
              </a:rPr>
              <a:t></a:t>
            </a:r>
            <a:r>
              <a:rPr lang="en-US" sz="2400" i="1" dirty="0" smtClean="0"/>
              <a:t>x</a:t>
            </a:r>
            <a:r>
              <a:rPr lang="en-US" sz="2400" baseline="-25000" dirty="0" smtClean="0"/>
              <a:t>2</a:t>
            </a:r>
            <a:r>
              <a:rPr lang="en-US" sz="2400" dirty="0" smtClean="0"/>
              <a:t> </a:t>
            </a:r>
            <a:r>
              <a:rPr lang="en-US" sz="2400" dirty="0"/>
              <a:t>during two equal time intervals </a:t>
            </a:r>
            <a:r>
              <a:rPr lang="en-US" sz="2400" dirty="0" smtClean="0"/>
              <a:t>(</a:t>
            </a:r>
            <a:r>
              <a:rPr lang="en-US" sz="2400" dirty="0">
                <a:sym typeface="Symbol"/>
              </a:rPr>
              <a:t></a:t>
            </a:r>
            <a:r>
              <a:rPr lang="en-US" sz="2400" i="1" dirty="0" smtClean="0"/>
              <a:t>t</a:t>
            </a:r>
            <a:r>
              <a:rPr lang="en-US" sz="2400" dirty="0"/>
              <a:t>) at two different times. </a:t>
            </a:r>
          </a:p>
          <a:p>
            <a:pPr lvl="1"/>
            <a:r>
              <a:rPr lang="en-US" sz="2400" dirty="0"/>
              <a:t>If the displacement increases with time then the velocity is increasing (for example, </a:t>
            </a:r>
            <a:r>
              <a:rPr lang="en-US" sz="2400" dirty="0">
                <a:sym typeface="Symbol"/>
              </a:rPr>
              <a:t></a:t>
            </a:r>
            <a:r>
              <a:rPr lang="en-US" sz="2400" i="1" dirty="0" smtClean="0"/>
              <a:t>x</a:t>
            </a:r>
            <a:r>
              <a:rPr lang="en-US" sz="2400" baseline="-25000" dirty="0" smtClean="0"/>
              <a:t>2</a:t>
            </a:r>
            <a:r>
              <a:rPr lang="en-US" sz="2400" dirty="0" smtClean="0"/>
              <a:t> </a:t>
            </a:r>
            <a:r>
              <a:rPr lang="en-US" sz="2400" dirty="0"/>
              <a:t>&gt; </a:t>
            </a:r>
            <a:r>
              <a:rPr lang="en-US" sz="2400" dirty="0">
                <a:sym typeface="Symbol"/>
              </a:rPr>
              <a:t></a:t>
            </a:r>
            <a:r>
              <a:rPr lang="en-US" sz="2400" i="1" dirty="0" smtClean="0"/>
              <a:t>x</a:t>
            </a:r>
            <a:r>
              <a:rPr lang="en-US" sz="2400" baseline="-25000" dirty="0" smtClean="0"/>
              <a:t>1</a:t>
            </a:r>
            <a:r>
              <a:rPr lang="en-US" sz="2400" dirty="0" smtClean="0"/>
              <a:t>)</a:t>
            </a:r>
            <a:r>
              <a:rPr lang="en-US" sz="2400" dirty="0"/>
              <a:t>.</a:t>
            </a:r>
          </a:p>
          <a:p>
            <a:pPr lvl="1"/>
            <a:r>
              <a:rPr lang="en-US" sz="2400" dirty="0"/>
              <a:t>If the displacement decreases then velocity is decreasing</a:t>
            </a:r>
            <a:r>
              <a:rPr lang="en-US" sz="2400" dirty="0" smtClean="0"/>
              <a: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2" name="Text Placeholder 11"/>
          <p:cNvSpPr>
            <a:spLocks noGrp="1"/>
          </p:cNvSpPr>
          <p:nvPr>
            <p:ph type="body" sz="quarter" idx="11"/>
          </p:nvPr>
        </p:nvSpPr>
        <p:spPr/>
        <p:txBody>
          <a:bodyPr/>
          <a:lstStyle/>
          <a:p>
            <a:r>
              <a:rPr lang="en-US" dirty="0"/>
              <a:t>Section 3.1: Changes in </a:t>
            </a:r>
            <a:r>
              <a:rPr lang="en-US" dirty="0" smtClean="0"/>
              <a:t>velocity</a:t>
            </a:r>
            <a:endParaRPr lang="en-US" dirty="0"/>
          </a:p>
        </p:txBody>
      </p:sp>
    </p:spTree>
    <p:extLst>
      <p:ext uri="{BB962C8B-B14F-4D97-AF65-F5344CB8AC3E}">
        <p14:creationId xmlns:p14="http://schemas.microsoft.com/office/powerpoint/2010/main" val="38491478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65124" y="1254696"/>
            <a:ext cx="8279553" cy="1693764"/>
          </a:xfrm>
        </p:spPr>
        <p:txBody>
          <a:bodyPr/>
          <a:lstStyle/>
          <a:p>
            <a:pPr>
              <a:tabLst>
                <a:tab pos="798513" algn="l"/>
              </a:tabLst>
            </a:pPr>
            <a:r>
              <a:rPr lang="en-US" dirty="0" smtClean="0"/>
              <a:t>	(</a:t>
            </a:r>
            <a:r>
              <a:rPr lang="en-US" i="1" dirty="0"/>
              <a:t>a</a:t>
            </a:r>
            <a:r>
              <a:rPr lang="en-US" dirty="0"/>
              <a:t>) </a:t>
            </a:r>
            <a:r>
              <a:rPr lang="en-US" dirty="0" smtClean="0"/>
              <a:t>Are the </a:t>
            </a:r>
            <a:r>
              <a:rPr lang="en-US" i="1" dirty="0"/>
              <a:t>x</a:t>
            </a:r>
            <a:r>
              <a:rPr lang="en-US" dirty="0"/>
              <a:t> components of the velocity represented by the </a:t>
            </a:r>
            <a:r>
              <a:rPr lang="en-US" i="1" dirty="0"/>
              <a:t>x</a:t>
            </a:r>
            <a:r>
              <a:rPr lang="en-US" dirty="0"/>
              <a:t>(</a:t>
            </a:r>
            <a:r>
              <a:rPr lang="en-US" i="1" dirty="0"/>
              <a:t>t</a:t>
            </a:r>
            <a:r>
              <a:rPr lang="en-US" dirty="0"/>
              <a:t>) curves positive or negative? (</a:t>
            </a:r>
            <a:r>
              <a:rPr lang="en-US" i="1" dirty="0"/>
              <a:t>b</a:t>
            </a:r>
            <a:r>
              <a:rPr lang="en-US" dirty="0"/>
              <a:t>) Are the speeds increasing or decreasing? (</a:t>
            </a:r>
            <a:r>
              <a:rPr lang="en-US" i="1" dirty="0"/>
              <a:t>c</a:t>
            </a:r>
            <a:r>
              <a:rPr lang="en-US" dirty="0"/>
              <a:t>) Are the </a:t>
            </a:r>
            <a:r>
              <a:rPr lang="en-US" i="1" dirty="0"/>
              <a:t>x</a:t>
            </a:r>
            <a:r>
              <a:rPr lang="en-US" dirty="0"/>
              <a:t> components </a:t>
            </a:r>
            <a:r>
              <a:rPr lang="en-US" dirty="0" smtClean="0"/>
              <a:t>of        positive </a:t>
            </a:r>
            <a:r>
              <a:rPr lang="en-US" dirty="0"/>
              <a:t>or negative? (</a:t>
            </a:r>
            <a:r>
              <a:rPr lang="en-US" i="1" dirty="0"/>
              <a:t>d</a:t>
            </a:r>
            <a:r>
              <a:rPr lang="en-US" dirty="0"/>
              <a:t>) Are the </a:t>
            </a:r>
            <a:r>
              <a:rPr lang="en-US" i="1" dirty="0"/>
              <a:t>x</a:t>
            </a:r>
            <a:r>
              <a:rPr lang="en-US" dirty="0"/>
              <a:t> components of the acceleration positive or negative?</a:t>
            </a:r>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4" name="Text Placeholder 13"/>
          <p:cNvSpPr>
            <a:spLocks noGrp="1"/>
          </p:cNvSpPr>
          <p:nvPr>
            <p:ph type="body" sz="quarter" idx="11"/>
          </p:nvPr>
        </p:nvSpPr>
        <p:spPr/>
        <p:txBody>
          <a:bodyPr/>
          <a:lstStyle/>
          <a:p>
            <a:r>
              <a:rPr lang="en-US" dirty="0"/>
              <a:t>Checkpoint </a:t>
            </a:r>
            <a:r>
              <a:rPr lang="en-US" dirty="0" smtClean="0"/>
              <a:t>3.3</a:t>
            </a:r>
            <a:endParaRPr lang="en-US" dirty="0"/>
          </a:p>
        </p:txBody>
      </p:sp>
      <p:sp>
        <p:nvSpPr>
          <p:cNvPr id="15" name="Text Placeholder 14"/>
          <p:cNvSpPr>
            <a:spLocks noGrp="1"/>
          </p:cNvSpPr>
          <p:nvPr>
            <p:ph type="body" sz="quarter" idx="12"/>
          </p:nvPr>
        </p:nvSpPr>
        <p:spPr>
          <a:xfrm>
            <a:off x="630408" y="1271684"/>
            <a:ext cx="835699" cy="400110"/>
          </a:xfrm>
        </p:spPr>
        <p:txBody>
          <a:bodyPr/>
          <a:lstStyle/>
          <a:p>
            <a:r>
              <a:rPr lang="en-US" dirty="0" smtClean="0"/>
              <a:t>3.3</a:t>
            </a:r>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1070963565"/>
              </p:ext>
            </p:extLst>
          </p:nvPr>
        </p:nvGraphicFramePr>
        <p:xfrm>
          <a:off x="5499632" y="2073521"/>
          <a:ext cx="431800" cy="292100"/>
        </p:xfrm>
        <a:graphic>
          <a:graphicData uri="http://schemas.openxmlformats.org/presentationml/2006/ole">
            <mc:AlternateContent xmlns:mc="http://schemas.openxmlformats.org/markup-compatibility/2006">
              <mc:Choice xmlns:v="urn:schemas-microsoft-com:vml" Requires="v">
                <p:oleObj spid="_x0000_s4763" name="Equation" r:id="rId4" imgW="431800" imgH="292100" progId="Equation.DSMT4">
                  <p:embed/>
                </p:oleObj>
              </mc:Choice>
              <mc:Fallback>
                <p:oleObj name="Equation" r:id="rId4" imgW="431800" imgH="292100" progId="Equation.DSMT4">
                  <p:embed/>
                  <p:pic>
                    <p:nvPicPr>
                      <p:cNvPr id="0" name=""/>
                      <p:cNvPicPr>
                        <a:picLocks noChangeAspect="1" noChangeArrowheads="1"/>
                      </p:cNvPicPr>
                      <p:nvPr/>
                    </p:nvPicPr>
                    <p:blipFill>
                      <a:blip r:embed="rId5"/>
                      <a:srcRect/>
                      <a:stretch>
                        <a:fillRect/>
                      </a:stretch>
                    </p:blipFill>
                    <p:spPr bwMode="auto">
                      <a:xfrm>
                        <a:off x="5499632" y="2073521"/>
                        <a:ext cx="43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Picture 16" descr="03_03_Figure.jpg"/>
          <p:cNvPicPr>
            <a:picLocks noChangeAspect="1"/>
          </p:cNvPicPr>
          <p:nvPr/>
        </p:nvPicPr>
        <p:blipFill rotWithShape="1">
          <a:blip r:embed="rId6">
            <a:extLst>
              <a:ext uri="{28A0092B-C50C-407E-A947-70E740481C1C}">
                <a14:useLocalDpi xmlns:a14="http://schemas.microsoft.com/office/drawing/2010/main" val="0"/>
              </a:ext>
            </a:extLst>
          </a:blip>
          <a:srcRect t="14351" b="3977"/>
          <a:stretch/>
        </p:blipFill>
        <p:spPr>
          <a:xfrm>
            <a:off x="2996817" y="3719600"/>
            <a:ext cx="5735805" cy="2320689"/>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352519949"/>
              </p:ext>
            </p:extLst>
          </p:nvPr>
        </p:nvGraphicFramePr>
        <p:xfrm>
          <a:off x="635019" y="4444761"/>
          <a:ext cx="1876134" cy="869939"/>
        </p:xfrm>
        <a:graphic>
          <a:graphicData uri="http://schemas.openxmlformats.org/presentationml/2006/ole">
            <mc:AlternateContent xmlns:mc="http://schemas.openxmlformats.org/markup-compatibility/2006">
              <mc:Choice xmlns:v="urn:schemas-microsoft-com:vml" Requires="v">
                <p:oleObj spid="_x0000_s4764" name="Equation" r:id="rId7" imgW="2273300" imgH="1054100" progId="Equation.3">
                  <p:embed/>
                </p:oleObj>
              </mc:Choice>
              <mc:Fallback>
                <p:oleObj name="Equation" r:id="rId7" imgW="2273300" imgH="1054100" progId="Equation.3">
                  <p:embed/>
                  <p:pic>
                    <p:nvPicPr>
                      <p:cNvPr id="0" name=""/>
                      <p:cNvPicPr/>
                      <p:nvPr/>
                    </p:nvPicPr>
                    <p:blipFill>
                      <a:blip r:embed="rId8"/>
                      <a:stretch>
                        <a:fillRect/>
                      </a:stretch>
                    </p:blipFill>
                    <p:spPr>
                      <a:xfrm>
                        <a:off x="635019" y="4444761"/>
                        <a:ext cx="1876134" cy="869939"/>
                      </a:xfrm>
                      <a:prstGeom prst="rect">
                        <a:avLst/>
                      </a:prstGeom>
                    </p:spPr>
                  </p:pic>
                </p:oleObj>
              </mc:Fallback>
            </mc:AlternateContent>
          </a:graphicData>
        </a:graphic>
      </p:graphicFrame>
      <p:sp>
        <p:nvSpPr>
          <p:cNvPr id="2" name="TextBox 1"/>
          <p:cNvSpPr txBox="1"/>
          <p:nvPr/>
        </p:nvSpPr>
        <p:spPr>
          <a:xfrm>
            <a:off x="385548" y="2846398"/>
            <a:ext cx="2574142" cy="461665"/>
          </a:xfrm>
          <a:prstGeom prst="rect">
            <a:avLst/>
          </a:prstGeom>
          <a:noFill/>
        </p:spPr>
        <p:txBody>
          <a:bodyPr wrap="none" rtlCol="0">
            <a:spAutoFit/>
          </a:bodyPr>
          <a:lstStyle/>
          <a:p>
            <a:r>
              <a:rPr lang="en-US" dirty="0" smtClean="0">
                <a:latin typeface="Times New Roman"/>
                <a:cs typeface="Times New Roman"/>
              </a:rPr>
              <a:t>(a) </a:t>
            </a:r>
            <a:r>
              <a:rPr lang="en-US" i="1" dirty="0" smtClean="0">
                <a:latin typeface="Times New Roman"/>
                <a:cs typeface="Times New Roman"/>
              </a:rPr>
              <a:t>x</a:t>
            </a:r>
            <a:r>
              <a:rPr lang="en-US" i="1" baseline="-25000" dirty="0" smtClean="0">
                <a:latin typeface="Times New Roman"/>
                <a:cs typeface="Times New Roman"/>
              </a:rPr>
              <a:t>i</a:t>
            </a:r>
            <a:r>
              <a:rPr lang="en-US" dirty="0" smtClean="0">
                <a:latin typeface="Times New Roman"/>
                <a:cs typeface="Times New Roman"/>
              </a:rPr>
              <a:t> &gt; </a:t>
            </a:r>
            <a:r>
              <a:rPr lang="en-US" i="1" dirty="0" err="1" smtClean="0">
                <a:latin typeface="Times New Roman"/>
                <a:cs typeface="Times New Roman"/>
              </a:rPr>
              <a:t>x</a:t>
            </a:r>
            <a:r>
              <a:rPr lang="en-US" i="1" baseline="-25000" dirty="0" err="1" smtClean="0">
                <a:latin typeface="Times New Roman"/>
                <a:cs typeface="Times New Roman"/>
              </a:rPr>
              <a:t>f</a:t>
            </a:r>
            <a:r>
              <a:rPr lang="en-US" i="1" baseline="-25000" dirty="0" smtClean="0">
                <a:latin typeface="Times New Roman"/>
                <a:cs typeface="Times New Roman"/>
              </a:rPr>
              <a:t> </a:t>
            </a:r>
            <a:r>
              <a:rPr lang="en-US" dirty="0" smtClean="0">
                <a:latin typeface="Times New Roman"/>
                <a:cs typeface="Times New Roman"/>
              </a:rPr>
              <a:t>; negative</a:t>
            </a:r>
            <a:endParaRPr lang="en-US" dirty="0">
              <a:latin typeface="Times New Roman"/>
              <a:cs typeface="Times New Roman"/>
            </a:endParaRPr>
          </a:p>
        </p:txBody>
      </p:sp>
      <p:sp>
        <p:nvSpPr>
          <p:cNvPr id="10" name="TextBox 9"/>
          <p:cNvSpPr txBox="1"/>
          <p:nvPr/>
        </p:nvSpPr>
        <p:spPr>
          <a:xfrm>
            <a:off x="3724379" y="2851378"/>
            <a:ext cx="4663055" cy="461665"/>
          </a:xfrm>
          <a:prstGeom prst="rect">
            <a:avLst/>
          </a:prstGeom>
          <a:noFill/>
        </p:spPr>
        <p:txBody>
          <a:bodyPr wrap="none" rtlCol="0">
            <a:spAutoFit/>
          </a:bodyPr>
          <a:lstStyle/>
          <a:p>
            <a:r>
              <a:rPr lang="en-US" dirty="0" smtClean="0">
                <a:latin typeface="Times New Roman"/>
                <a:cs typeface="Times New Roman"/>
              </a:rPr>
              <a:t>(b) </a:t>
            </a:r>
            <a:r>
              <a:rPr lang="en-US" i="1" dirty="0" smtClean="0">
                <a:latin typeface="Times New Roman"/>
                <a:cs typeface="Times New Roman"/>
              </a:rPr>
              <a:t>Left </a:t>
            </a:r>
            <a:r>
              <a:rPr lang="en-US" dirty="0" smtClean="0">
                <a:latin typeface="Times New Roman"/>
                <a:cs typeface="Times New Roman"/>
              </a:rPr>
              <a:t>increasing; </a:t>
            </a:r>
            <a:r>
              <a:rPr lang="en-US" i="1" dirty="0" smtClean="0">
                <a:latin typeface="Times New Roman"/>
                <a:cs typeface="Times New Roman"/>
              </a:rPr>
              <a:t>Right </a:t>
            </a:r>
            <a:r>
              <a:rPr lang="en-US" dirty="0" smtClean="0">
                <a:latin typeface="Times New Roman"/>
                <a:cs typeface="Times New Roman"/>
              </a:rPr>
              <a:t>decreasing</a:t>
            </a:r>
            <a:endParaRPr lang="en-US" dirty="0">
              <a:latin typeface="Times New Roman"/>
              <a:cs typeface="Times New Roman"/>
            </a:endParaRPr>
          </a:p>
        </p:txBody>
      </p:sp>
      <p:sp>
        <p:nvSpPr>
          <p:cNvPr id="11" name="TextBox 10"/>
          <p:cNvSpPr txBox="1"/>
          <p:nvPr/>
        </p:nvSpPr>
        <p:spPr>
          <a:xfrm>
            <a:off x="100678" y="3298628"/>
            <a:ext cx="2286954" cy="461665"/>
          </a:xfrm>
          <a:prstGeom prst="rect">
            <a:avLst/>
          </a:prstGeom>
          <a:solidFill>
            <a:srgbClr val="FFFFFF"/>
          </a:solidFill>
        </p:spPr>
        <p:txBody>
          <a:bodyPr wrap="none" rtlCol="0">
            <a:spAutoFit/>
          </a:bodyPr>
          <a:lstStyle/>
          <a:p>
            <a:r>
              <a:rPr lang="en-US" dirty="0" smtClean="0">
                <a:latin typeface="Times New Roman"/>
                <a:cs typeface="Times New Roman"/>
              </a:rPr>
              <a:t>(c) </a:t>
            </a:r>
            <a:r>
              <a:rPr lang="en-US" i="1" dirty="0" smtClean="0">
                <a:latin typeface="Times New Roman"/>
                <a:cs typeface="Times New Roman"/>
              </a:rPr>
              <a:t>Left </a:t>
            </a:r>
            <a:r>
              <a:rPr lang="en-US" dirty="0" smtClean="0">
                <a:latin typeface="Times New Roman"/>
                <a:cs typeface="Times New Roman"/>
              </a:rPr>
              <a:t>negative</a:t>
            </a:r>
            <a:endParaRPr lang="en-US" dirty="0">
              <a:latin typeface="Times New Roman"/>
              <a:cs typeface="Times New Roman"/>
            </a:endParaRPr>
          </a:p>
        </p:txBody>
      </p:sp>
      <p:cxnSp>
        <p:nvCxnSpPr>
          <p:cNvPr id="5" name="Straight Connector 4"/>
          <p:cNvCxnSpPr/>
          <p:nvPr/>
        </p:nvCxnSpPr>
        <p:spPr bwMode="auto">
          <a:xfrm>
            <a:off x="0" y="2835054"/>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8" name="TextBox 17"/>
          <p:cNvSpPr txBox="1"/>
          <p:nvPr/>
        </p:nvSpPr>
        <p:spPr>
          <a:xfrm>
            <a:off x="4482764" y="3326286"/>
            <a:ext cx="4082217" cy="461665"/>
          </a:xfrm>
          <a:prstGeom prst="rect">
            <a:avLst/>
          </a:prstGeom>
          <a:solidFill>
            <a:srgbClr val="FFFFFF"/>
          </a:solidFill>
        </p:spPr>
        <p:txBody>
          <a:bodyPr wrap="none" rtlCol="0">
            <a:spAutoFit/>
          </a:bodyPr>
          <a:lstStyle/>
          <a:p>
            <a:r>
              <a:rPr lang="en-US" dirty="0" smtClean="0">
                <a:latin typeface="Times New Roman"/>
                <a:cs typeface="Times New Roman"/>
              </a:rPr>
              <a:t>(d) </a:t>
            </a:r>
            <a:r>
              <a:rPr lang="en-US" i="1" dirty="0" smtClean="0">
                <a:latin typeface="Times New Roman"/>
                <a:cs typeface="Times New Roman"/>
              </a:rPr>
              <a:t>Left </a:t>
            </a:r>
            <a:r>
              <a:rPr lang="en-US" dirty="0" smtClean="0">
                <a:latin typeface="Times New Roman"/>
                <a:cs typeface="Times New Roman"/>
              </a:rPr>
              <a:t>negative; </a:t>
            </a:r>
            <a:r>
              <a:rPr lang="en-US" i="1" dirty="0" smtClean="0">
                <a:latin typeface="Times New Roman"/>
                <a:cs typeface="Times New Roman"/>
              </a:rPr>
              <a:t>Right </a:t>
            </a:r>
            <a:r>
              <a:rPr lang="en-US" dirty="0" smtClean="0">
                <a:latin typeface="Times New Roman"/>
                <a:cs typeface="Times New Roman"/>
              </a:rPr>
              <a:t>positive</a:t>
            </a:r>
            <a:endParaRPr lang="en-US" dirty="0">
              <a:latin typeface="Times New Roman"/>
              <a:cs typeface="Times New Roman"/>
            </a:endParaRPr>
          </a:p>
        </p:txBody>
      </p:sp>
      <p:cxnSp>
        <p:nvCxnSpPr>
          <p:cNvPr id="7" name="Straight Arrow Connector 6"/>
          <p:cNvCxnSpPr/>
          <p:nvPr/>
        </p:nvCxnSpPr>
        <p:spPr bwMode="auto">
          <a:xfrm flipH="1">
            <a:off x="3560646" y="6157742"/>
            <a:ext cx="36286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flipH="1">
            <a:off x="4297723" y="6151380"/>
            <a:ext cx="60598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flipH="1">
            <a:off x="4529500" y="6378184"/>
            <a:ext cx="36286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p:cNvCxnSpPr/>
          <p:nvPr/>
        </p:nvCxnSpPr>
        <p:spPr bwMode="auto">
          <a:xfrm flipH="1">
            <a:off x="4295432" y="6371821"/>
            <a:ext cx="205033" cy="0"/>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3" name="Object 22"/>
          <p:cNvGraphicFramePr>
            <a:graphicFrameLocks noChangeAspect="1"/>
          </p:cNvGraphicFramePr>
          <p:nvPr>
            <p:extLst>
              <p:ext uri="{D42A27DB-BD31-4B8C-83A1-F6EECF244321}">
                <p14:modId xmlns:p14="http://schemas.microsoft.com/office/powerpoint/2010/main" val="3745788487"/>
              </p:ext>
            </p:extLst>
          </p:nvPr>
        </p:nvGraphicFramePr>
        <p:xfrm>
          <a:off x="4909193" y="6388100"/>
          <a:ext cx="1866900" cy="469900"/>
        </p:xfrm>
        <a:graphic>
          <a:graphicData uri="http://schemas.openxmlformats.org/presentationml/2006/ole">
            <mc:AlternateContent xmlns:mc="http://schemas.openxmlformats.org/markup-compatibility/2006">
              <mc:Choice xmlns:v="urn:schemas-microsoft-com:vml" Requires="v">
                <p:oleObj spid="_x0000_s4765" name="Equation" r:id="rId9" imgW="1866900" imgH="469900" progId="Equation.3">
                  <p:embed/>
                </p:oleObj>
              </mc:Choice>
              <mc:Fallback>
                <p:oleObj name="Equation" r:id="rId9" imgW="1866900" imgH="469900" progId="Equation.3">
                  <p:embed/>
                  <p:pic>
                    <p:nvPicPr>
                      <p:cNvPr id="0" name=""/>
                      <p:cNvPicPr/>
                      <p:nvPr/>
                    </p:nvPicPr>
                    <p:blipFill>
                      <a:blip r:embed="rId10"/>
                      <a:stretch>
                        <a:fillRect/>
                      </a:stretch>
                    </p:blipFill>
                    <p:spPr>
                      <a:xfrm>
                        <a:off x="4909193" y="6388100"/>
                        <a:ext cx="1866900" cy="469900"/>
                      </a:xfrm>
                      <a:prstGeom prst="rect">
                        <a:avLst/>
                      </a:prstGeom>
                    </p:spPr>
                  </p:pic>
                </p:oleObj>
              </mc:Fallback>
            </mc:AlternateContent>
          </a:graphicData>
        </a:graphic>
      </p:graphicFrame>
      <p:cxnSp>
        <p:nvCxnSpPr>
          <p:cNvPr id="24" name="Straight Arrow Connector 23"/>
          <p:cNvCxnSpPr/>
          <p:nvPr/>
        </p:nvCxnSpPr>
        <p:spPr bwMode="auto">
          <a:xfrm flipH="1">
            <a:off x="7670580" y="6174060"/>
            <a:ext cx="362868"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Arrow Connector 24"/>
          <p:cNvCxnSpPr/>
          <p:nvPr/>
        </p:nvCxnSpPr>
        <p:spPr bwMode="auto">
          <a:xfrm flipH="1">
            <a:off x="6559296" y="6179037"/>
            <a:ext cx="60598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Arrow Connector 25"/>
          <p:cNvCxnSpPr/>
          <p:nvPr/>
        </p:nvCxnSpPr>
        <p:spPr bwMode="auto">
          <a:xfrm flipH="1">
            <a:off x="7429624" y="6388138"/>
            <a:ext cx="60598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p:cNvCxnSpPr/>
          <p:nvPr/>
        </p:nvCxnSpPr>
        <p:spPr bwMode="auto">
          <a:xfrm flipV="1">
            <a:off x="7474629" y="6511949"/>
            <a:ext cx="258964" cy="932"/>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Rectangle 28"/>
          <p:cNvSpPr/>
          <p:nvPr/>
        </p:nvSpPr>
        <p:spPr>
          <a:xfrm>
            <a:off x="2234336" y="3303026"/>
            <a:ext cx="1925427" cy="461665"/>
          </a:xfrm>
          <a:prstGeom prst="rect">
            <a:avLst/>
          </a:prstGeom>
        </p:spPr>
        <p:txBody>
          <a:bodyPr wrap="none">
            <a:spAutoFit/>
          </a:bodyPr>
          <a:lstStyle/>
          <a:p>
            <a:r>
              <a:rPr lang="en-US" i="1" dirty="0">
                <a:latin typeface="Times New Roman"/>
                <a:cs typeface="Times New Roman"/>
              </a:rPr>
              <a:t>Right </a:t>
            </a:r>
            <a:r>
              <a:rPr lang="en-US" dirty="0">
                <a:latin typeface="Times New Roman"/>
                <a:cs typeface="Times New Roman"/>
              </a:rPr>
              <a:t>positive</a:t>
            </a:r>
          </a:p>
        </p:txBody>
      </p:sp>
    </p:spTree>
    <p:extLst>
      <p:ext uri="{BB962C8B-B14F-4D97-AF65-F5344CB8AC3E}">
        <p14:creationId xmlns:p14="http://schemas.microsoft.com/office/powerpoint/2010/main" val="1290416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animBg="1"/>
      <p:bldP spid="18"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sz="2400" dirty="0"/>
              <a:t>The </a:t>
            </a:r>
            <a:r>
              <a:rPr lang="en-US" sz="2400" i="1" dirty="0">
                <a:solidFill>
                  <a:srgbClr val="FF0000"/>
                </a:solidFill>
              </a:rPr>
              <a:t>curvature of the x</a:t>
            </a:r>
            <a:r>
              <a:rPr lang="en-US" sz="2400" dirty="0">
                <a:solidFill>
                  <a:srgbClr val="FF0000"/>
                </a:solidFill>
              </a:rPr>
              <a:t>(</a:t>
            </a:r>
            <a:r>
              <a:rPr lang="en-US" sz="2400" i="1" dirty="0">
                <a:solidFill>
                  <a:srgbClr val="FF0000"/>
                </a:solidFill>
              </a:rPr>
              <a:t>t</a:t>
            </a:r>
            <a:r>
              <a:rPr lang="en-US" sz="2400" dirty="0">
                <a:solidFill>
                  <a:srgbClr val="FF0000"/>
                </a:solidFill>
              </a:rPr>
              <a:t>)</a:t>
            </a:r>
            <a:r>
              <a:rPr lang="en-US" sz="2400" i="1" dirty="0">
                <a:solidFill>
                  <a:srgbClr val="FF0000"/>
                </a:solidFill>
              </a:rPr>
              <a:t> curve is a measure of the x component of acceleration </a:t>
            </a:r>
            <a:r>
              <a:rPr lang="en-US" sz="2400" dirty="0">
                <a:solidFill>
                  <a:srgbClr val="FF0000"/>
                </a:solidFill>
              </a:rPr>
              <a:t>(</a:t>
            </a:r>
            <a:r>
              <a:rPr lang="en-US" sz="2400" i="1" dirty="0">
                <a:solidFill>
                  <a:srgbClr val="FF0000"/>
                </a:solidFill>
              </a:rPr>
              <a:t>a</a:t>
            </a:r>
            <a:r>
              <a:rPr lang="en-US" sz="2400" i="1" baseline="-25000" dirty="0">
                <a:solidFill>
                  <a:srgbClr val="FF0000"/>
                </a:solidFill>
              </a:rPr>
              <a:t>x</a:t>
            </a:r>
            <a:r>
              <a:rPr lang="en-US" sz="2400" dirty="0">
                <a:solidFill>
                  <a:srgbClr val="FF0000"/>
                </a:solidFill>
              </a:rPr>
              <a:t>)</a:t>
            </a:r>
            <a:r>
              <a:rPr lang="en-US" sz="2400" dirty="0"/>
              <a:t>. </a:t>
            </a:r>
          </a:p>
          <a:p>
            <a:r>
              <a:rPr lang="en-US" sz="2400" dirty="0"/>
              <a:t>An upward curvature corresponds to a positive </a:t>
            </a:r>
            <a:r>
              <a:rPr lang="en-US" sz="2400" i="1" dirty="0"/>
              <a:t>a</a:t>
            </a:r>
            <a:r>
              <a:rPr lang="en-US" sz="2400" i="1" baseline="-25000" dirty="0"/>
              <a:t>x</a:t>
            </a:r>
            <a:r>
              <a:rPr lang="en-US" sz="2400" dirty="0" smtClean="0"/>
              <a:t>:</a:t>
            </a:r>
            <a:endParaRPr lang="en-US" sz="2400" dirty="0"/>
          </a:p>
          <a:p>
            <a:pPr lvl="1"/>
            <a:r>
              <a:rPr lang="en-US" sz="2400" dirty="0" smtClean="0"/>
              <a:t>The </a:t>
            </a:r>
            <a:r>
              <a:rPr lang="en-US" sz="2400" dirty="0"/>
              <a:t>curve lies above the tangent </a:t>
            </a:r>
            <a:r>
              <a:rPr lang="en-US" sz="2400" dirty="0" smtClean="0"/>
              <a:t>(1 and 4)</a:t>
            </a:r>
            <a:r>
              <a:rPr lang="en-US" sz="2400" dirty="0"/>
              <a:t>.</a:t>
            </a:r>
          </a:p>
          <a:p>
            <a:r>
              <a:rPr lang="en-US" sz="2400" dirty="0"/>
              <a:t>A downward curvature corresponds to a negative </a:t>
            </a:r>
            <a:r>
              <a:rPr lang="en-US" sz="2400" i="1" dirty="0" smtClean="0"/>
              <a:t>a</a:t>
            </a:r>
            <a:r>
              <a:rPr lang="en-US" sz="2400" i="1" baseline="-25000" dirty="0" smtClean="0"/>
              <a:t>x</a:t>
            </a:r>
            <a:r>
              <a:rPr lang="en-US" sz="2400" dirty="0" smtClean="0"/>
              <a:t>: </a:t>
            </a:r>
            <a:endParaRPr lang="en-US" sz="2400" dirty="0"/>
          </a:p>
          <a:p>
            <a:pPr lvl="1"/>
            <a:r>
              <a:rPr lang="en-US" sz="2400" dirty="0"/>
              <a:t>The curve lies below the tangent </a:t>
            </a:r>
            <a:r>
              <a:rPr lang="en-US" sz="2400" dirty="0" smtClean="0"/>
              <a:t>(2 </a:t>
            </a:r>
            <a:r>
              <a:rPr lang="en-US" sz="2400" dirty="0"/>
              <a:t>and </a:t>
            </a:r>
            <a:r>
              <a:rPr lang="en-US" sz="2400" dirty="0" smtClean="0"/>
              <a:t>3).</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1" name="Text Placeholder 10"/>
          <p:cNvSpPr>
            <a:spLocks noGrp="1"/>
          </p:cNvSpPr>
          <p:nvPr>
            <p:ph type="body" sz="quarter" idx="11"/>
          </p:nvPr>
        </p:nvSpPr>
        <p:spPr/>
        <p:txBody>
          <a:bodyPr/>
          <a:lstStyle/>
          <a:p>
            <a:r>
              <a:rPr lang="en-US" dirty="0"/>
              <a:t>Section 3.1: Changes in </a:t>
            </a:r>
            <a:r>
              <a:rPr lang="en-US" dirty="0" smtClean="0"/>
              <a:t>velocity</a:t>
            </a:r>
            <a:endParaRPr lang="en-US" dirty="0"/>
          </a:p>
        </p:txBody>
      </p:sp>
      <p:pic>
        <p:nvPicPr>
          <p:cNvPr id="12" name="Picture 11" descr="03_02_Figure.jpg"/>
          <p:cNvPicPr>
            <a:picLocks noChangeAspect="1"/>
          </p:cNvPicPr>
          <p:nvPr/>
        </p:nvPicPr>
        <p:blipFill rotWithShape="1">
          <a:blip r:embed="rId3">
            <a:extLst>
              <a:ext uri="{28A0092B-C50C-407E-A947-70E740481C1C}">
                <a14:useLocalDpi xmlns:a14="http://schemas.microsoft.com/office/drawing/2010/main" val="0"/>
              </a:ext>
            </a:extLst>
          </a:blip>
          <a:srcRect b="4217"/>
          <a:stretch/>
        </p:blipFill>
        <p:spPr>
          <a:xfrm>
            <a:off x="358884" y="4188795"/>
            <a:ext cx="4145191" cy="1966905"/>
          </a:xfrm>
          <a:prstGeom prst="rect">
            <a:avLst/>
          </a:prstGeom>
        </p:spPr>
      </p:pic>
      <p:pic>
        <p:nvPicPr>
          <p:cNvPr id="13" name="Picture 12" descr="03_03_Figure.jpg"/>
          <p:cNvPicPr>
            <a:picLocks noChangeAspect="1"/>
          </p:cNvPicPr>
          <p:nvPr/>
        </p:nvPicPr>
        <p:blipFill rotWithShape="1">
          <a:blip r:embed="rId4">
            <a:extLst>
              <a:ext uri="{28A0092B-C50C-407E-A947-70E740481C1C}">
                <a14:useLocalDpi xmlns:a14="http://schemas.microsoft.com/office/drawing/2010/main" val="0"/>
              </a:ext>
            </a:extLst>
          </a:blip>
          <a:srcRect b="3736"/>
          <a:stretch/>
        </p:blipFill>
        <p:spPr>
          <a:xfrm>
            <a:off x="4814374" y="4188795"/>
            <a:ext cx="4124493" cy="1966905"/>
          </a:xfrm>
          <a:prstGeom prst="rect">
            <a:avLst/>
          </a:prstGeom>
        </p:spPr>
      </p:pic>
      <p:cxnSp>
        <p:nvCxnSpPr>
          <p:cNvPr id="3" name="Straight Arrow Connector 2"/>
          <p:cNvCxnSpPr/>
          <p:nvPr/>
        </p:nvCxnSpPr>
        <p:spPr bwMode="auto">
          <a:xfrm flipH="1" flipV="1">
            <a:off x="918511" y="4944337"/>
            <a:ext cx="294830" cy="283506"/>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Straight Arrow Connector 8"/>
          <p:cNvCxnSpPr/>
          <p:nvPr/>
        </p:nvCxnSpPr>
        <p:spPr bwMode="auto">
          <a:xfrm>
            <a:off x="3542952" y="5176118"/>
            <a:ext cx="294830" cy="283506"/>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Arrow Connector 13"/>
          <p:cNvCxnSpPr/>
          <p:nvPr/>
        </p:nvCxnSpPr>
        <p:spPr bwMode="auto">
          <a:xfrm flipV="1">
            <a:off x="8072452" y="5035059"/>
            <a:ext cx="284861" cy="30479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226794" y="4003099"/>
            <a:ext cx="355837" cy="461665"/>
          </a:xfrm>
          <a:prstGeom prst="rect">
            <a:avLst/>
          </a:prstGeom>
          <a:solidFill>
            <a:srgbClr val="FFFFFF"/>
          </a:solidFill>
        </p:spPr>
        <p:txBody>
          <a:bodyPr wrap="none" rtlCol="0">
            <a:spAutoFit/>
          </a:bodyPr>
          <a:lstStyle/>
          <a:p>
            <a:r>
              <a:rPr lang="en-US" dirty="0" smtClean="0"/>
              <a:t>1</a:t>
            </a:r>
            <a:endParaRPr lang="en-US" dirty="0"/>
          </a:p>
        </p:txBody>
      </p:sp>
      <p:sp>
        <p:nvSpPr>
          <p:cNvPr id="15" name="TextBox 14"/>
          <p:cNvSpPr txBox="1"/>
          <p:nvPr/>
        </p:nvSpPr>
        <p:spPr>
          <a:xfrm>
            <a:off x="2477029" y="3985396"/>
            <a:ext cx="355837" cy="461665"/>
          </a:xfrm>
          <a:prstGeom prst="rect">
            <a:avLst/>
          </a:prstGeom>
          <a:solidFill>
            <a:srgbClr val="FFFFFF"/>
          </a:solidFill>
        </p:spPr>
        <p:txBody>
          <a:bodyPr wrap="none" rtlCol="0">
            <a:spAutoFit/>
          </a:bodyPr>
          <a:lstStyle/>
          <a:p>
            <a:r>
              <a:rPr lang="en-US" dirty="0" smtClean="0"/>
              <a:t>2</a:t>
            </a:r>
            <a:endParaRPr lang="en-US" dirty="0"/>
          </a:p>
        </p:txBody>
      </p:sp>
      <p:sp>
        <p:nvSpPr>
          <p:cNvPr id="16" name="TextBox 15"/>
          <p:cNvSpPr txBox="1"/>
          <p:nvPr/>
        </p:nvSpPr>
        <p:spPr>
          <a:xfrm>
            <a:off x="4727264" y="3967693"/>
            <a:ext cx="355837" cy="461665"/>
          </a:xfrm>
          <a:prstGeom prst="rect">
            <a:avLst/>
          </a:prstGeom>
          <a:solidFill>
            <a:srgbClr val="FFFFFF"/>
          </a:solidFill>
        </p:spPr>
        <p:txBody>
          <a:bodyPr wrap="none" rtlCol="0">
            <a:spAutoFit/>
          </a:bodyPr>
          <a:lstStyle/>
          <a:p>
            <a:r>
              <a:rPr lang="en-US" dirty="0" smtClean="0"/>
              <a:t>3</a:t>
            </a:r>
            <a:endParaRPr lang="en-US" dirty="0"/>
          </a:p>
        </p:txBody>
      </p:sp>
      <p:sp>
        <p:nvSpPr>
          <p:cNvPr id="17" name="TextBox 16"/>
          <p:cNvSpPr txBox="1"/>
          <p:nvPr/>
        </p:nvSpPr>
        <p:spPr>
          <a:xfrm>
            <a:off x="6977499" y="3949990"/>
            <a:ext cx="355837" cy="461665"/>
          </a:xfrm>
          <a:prstGeom prst="rect">
            <a:avLst/>
          </a:prstGeom>
          <a:solidFill>
            <a:srgbClr val="FFFFFF"/>
          </a:solidFill>
        </p:spPr>
        <p:txBody>
          <a:bodyPr wrap="none" rtlCol="0">
            <a:spAutoFit/>
          </a:bodyPr>
          <a:lstStyle/>
          <a:p>
            <a:r>
              <a:rPr lang="en-US" dirty="0" smtClean="0"/>
              <a:t>4</a:t>
            </a:r>
            <a:endParaRPr lang="en-US" dirty="0"/>
          </a:p>
        </p:txBody>
      </p:sp>
      <p:cxnSp>
        <p:nvCxnSpPr>
          <p:cNvPr id="18" name="Straight Arrow Connector 17"/>
          <p:cNvCxnSpPr/>
          <p:nvPr/>
        </p:nvCxnSpPr>
        <p:spPr bwMode="auto">
          <a:xfrm flipH="1">
            <a:off x="5295611" y="5362539"/>
            <a:ext cx="293461" cy="216851"/>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0693250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65125" y="1311407"/>
            <a:ext cx="8229600" cy="1170231"/>
          </a:xfrm>
        </p:spPr>
        <p:txBody>
          <a:bodyPr/>
          <a:lstStyle/>
          <a:p>
            <a:pPr>
              <a:tabLst>
                <a:tab pos="798513" algn="l"/>
              </a:tabLst>
            </a:pPr>
            <a:r>
              <a:rPr lang="en-US" dirty="0" smtClean="0"/>
              <a:t>	</a:t>
            </a:r>
            <a:endParaRPr lang="en-US" dirty="0"/>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0" name="Text Placeholder 9"/>
          <p:cNvSpPr>
            <a:spLocks noGrp="1"/>
          </p:cNvSpPr>
          <p:nvPr>
            <p:ph type="body" sz="quarter" idx="11"/>
          </p:nvPr>
        </p:nvSpPr>
        <p:spPr/>
        <p:txBody>
          <a:bodyPr/>
          <a:lstStyle/>
          <a:p>
            <a:r>
              <a:rPr lang="en-US" dirty="0"/>
              <a:t>Section 3: </a:t>
            </a:r>
            <a:r>
              <a:rPr lang="en-US" dirty="0" smtClean="0"/>
              <a:t>Checkpoint 3.4</a:t>
            </a:r>
            <a:endParaRPr lang="en-US" dirty="0"/>
          </a:p>
        </p:txBody>
      </p:sp>
      <p:sp>
        <p:nvSpPr>
          <p:cNvPr id="11" name="Text Placeholder 10"/>
          <p:cNvSpPr>
            <a:spLocks noGrp="1"/>
          </p:cNvSpPr>
          <p:nvPr>
            <p:ph type="body" sz="quarter" idx="12"/>
          </p:nvPr>
        </p:nvSpPr>
        <p:spPr/>
        <p:txBody>
          <a:bodyPr/>
          <a:lstStyle/>
          <a:p>
            <a:r>
              <a:rPr lang="en-US" dirty="0" smtClean="0"/>
              <a:t>3.4</a:t>
            </a:r>
            <a:endParaRPr lang="en-US" dirty="0"/>
          </a:p>
        </p:txBody>
      </p:sp>
      <p:pic>
        <p:nvPicPr>
          <p:cNvPr id="15" name="Picture 14" descr="03_02_Figure.jpg"/>
          <p:cNvPicPr>
            <a:picLocks noChangeAspect="1"/>
          </p:cNvPicPr>
          <p:nvPr/>
        </p:nvPicPr>
        <p:blipFill rotWithShape="1">
          <a:blip r:embed="rId3">
            <a:extLst>
              <a:ext uri="{28A0092B-C50C-407E-A947-70E740481C1C}">
                <a14:useLocalDpi xmlns:a14="http://schemas.microsoft.com/office/drawing/2010/main" val="0"/>
              </a:ext>
            </a:extLst>
          </a:blip>
          <a:srcRect t="8829" b="4217"/>
          <a:stretch/>
        </p:blipFill>
        <p:spPr>
          <a:xfrm>
            <a:off x="358884" y="3856442"/>
            <a:ext cx="4145191" cy="1785600"/>
          </a:xfrm>
          <a:prstGeom prst="rect">
            <a:avLst/>
          </a:prstGeom>
        </p:spPr>
      </p:pic>
      <p:pic>
        <p:nvPicPr>
          <p:cNvPr id="16" name="Picture 15" descr="03_03_Figure.jpg"/>
          <p:cNvPicPr>
            <a:picLocks noChangeAspect="1"/>
          </p:cNvPicPr>
          <p:nvPr/>
        </p:nvPicPr>
        <p:blipFill rotWithShape="1">
          <a:blip r:embed="rId4">
            <a:extLst>
              <a:ext uri="{28A0092B-C50C-407E-A947-70E740481C1C}">
                <a14:useLocalDpi xmlns:a14="http://schemas.microsoft.com/office/drawing/2010/main" val="0"/>
              </a:ext>
            </a:extLst>
          </a:blip>
          <a:srcRect t="11753" b="3737"/>
          <a:stretch/>
        </p:blipFill>
        <p:spPr>
          <a:xfrm>
            <a:off x="4791695" y="3937998"/>
            <a:ext cx="4124493" cy="1726739"/>
          </a:xfrm>
          <a:prstGeom prst="rect">
            <a:avLst/>
          </a:prstGeom>
        </p:spPr>
      </p:pic>
      <p:grpSp>
        <p:nvGrpSpPr>
          <p:cNvPr id="2" name="Group 1"/>
          <p:cNvGrpSpPr/>
          <p:nvPr/>
        </p:nvGrpSpPr>
        <p:grpSpPr>
          <a:xfrm>
            <a:off x="2876843" y="2301387"/>
            <a:ext cx="4245074" cy="1210363"/>
            <a:chOff x="2876843" y="2301387"/>
            <a:chExt cx="4245074" cy="1210363"/>
          </a:xfrm>
        </p:grpSpPr>
        <p:grpSp>
          <p:nvGrpSpPr>
            <p:cNvPr id="12" name="Group 11"/>
            <p:cNvGrpSpPr/>
            <p:nvPr/>
          </p:nvGrpSpPr>
          <p:grpSpPr>
            <a:xfrm>
              <a:off x="2876843" y="2301387"/>
              <a:ext cx="4245074" cy="1210363"/>
              <a:chOff x="823744" y="3527999"/>
              <a:chExt cx="3857479" cy="974988"/>
            </a:xfrm>
          </p:grpSpPr>
          <p:pic>
            <p:nvPicPr>
              <p:cNvPr id="17" name="Picture 16" descr="03_01_Figure.jpg"/>
              <p:cNvPicPr>
                <a:picLocks noChangeAspect="1"/>
              </p:cNvPicPr>
              <p:nvPr/>
            </p:nvPicPr>
            <p:blipFill rotWithShape="1">
              <a:blip r:embed="rId5">
                <a:extLst>
                  <a:ext uri="{28A0092B-C50C-407E-A947-70E740481C1C}">
                    <a14:useLocalDpi xmlns:a14="http://schemas.microsoft.com/office/drawing/2010/main" val="0"/>
                  </a:ext>
                </a:extLst>
              </a:blip>
              <a:srcRect t="83915" b="2552"/>
              <a:stretch/>
            </p:blipFill>
            <p:spPr>
              <a:xfrm>
                <a:off x="823744" y="3810315"/>
                <a:ext cx="3857479" cy="692672"/>
              </a:xfrm>
              <a:prstGeom prst="rect">
                <a:avLst/>
              </a:prstGeom>
            </p:spPr>
          </p:pic>
          <p:sp>
            <p:nvSpPr>
              <p:cNvPr id="18" name="TextBox 17"/>
              <p:cNvSpPr txBox="1"/>
              <p:nvPr/>
            </p:nvSpPr>
            <p:spPr>
              <a:xfrm>
                <a:off x="3111201" y="3552950"/>
                <a:ext cx="954258" cy="369332"/>
              </a:xfrm>
              <a:prstGeom prst="rect">
                <a:avLst/>
              </a:prstGeom>
              <a:noFill/>
            </p:spPr>
            <p:txBody>
              <a:bodyPr wrap="none" rtlCol="0">
                <a:spAutoFit/>
              </a:bodyPr>
              <a:lstStyle/>
              <a:p>
                <a:r>
                  <a:rPr lang="en-US" sz="1800" dirty="0" smtClean="0"/>
                  <a:t>-10 m/s</a:t>
                </a:r>
                <a:endParaRPr lang="en-US" sz="1800" dirty="0"/>
              </a:p>
            </p:txBody>
          </p:sp>
          <p:sp>
            <p:nvSpPr>
              <p:cNvPr id="19" name="TextBox 18"/>
              <p:cNvSpPr txBox="1"/>
              <p:nvPr/>
            </p:nvSpPr>
            <p:spPr>
              <a:xfrm>
                <a:off x="1286364" y="3527999"/>
                <a:ext cx="825880" cy="369332"/>
              </a:xfrm>
              <a:prstGeom prst="rect">
                <a:avLst/>
              </a:prstGeom>
              <a:noFill/>
            </p:spPr>
            <p:txBody>
              <a:bodyPr wrap="none" rtlCol="0">
                <a:spAutoFit/>
              </a:bodyPr>
              <a:lstStyle/>
              <a:p>
                <a:r>
                  <a:rPr lang="en-US" sz="1800" dirty="0" smtClean="0"/>
                  <a:t>-2 m/s</a:t>
                </a:r>
                <a:endParaRPr lang="en-US" sz="1800" dirty="0"/>
              </a:p>
            </p:txBody>
          </p:sp>
        </p:grpSp>
        <p:sp>
          <p:nvSpPr>
            <p:cNvPr id="20" name="Rectangle 19"/>
            <p:cNvSpPr/>
            <p:nvPr/>
          </p:nvSpPr>
          <p:spPr bwMode="auto">
            <a:xfrm>
              <a:off x="2959645" y="2598158"/>
              <a:ext cx="601001" cy="26718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sp>
        <p:nvSpPr>
          <p:cNvPr id="21" name="Content Placeholder 8"/>
          <p:cNvSpPr txBox="1">
            <a:spLocks/>
          </p:cNvSpPr>
          <p:nvPr/>
        </p:nvSpPr>
        <p:spPr bwMode="auto">
          <a:xfrm>
            <a:off x="448315" y="867575"/>
            <a:ext cx="8229600" cy="1544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l" rtl="0" fontAlgn="base">
              <a:spcBef>
                <a:spcPts val="672"/>
              </a:spcBef>
              <a:spcAft>
                <a:spcPct val="0"/>
              </a:spcAft>
              <a:buClr>
                <a:schemeClr val="tx1"/>
              </a:buClr>
              <a:buFont typeface="+mj-lt"/>
              <a:buNone/>
              <a:tabLst>
                <a:tab pos="911225" algn="l"/>
              </a:tabLst>
              <a:defRPr sz="2400">
                <a:solidFill>
                  <a:srgbClr val="000000"/>
                </a:solidFill>
                <a:latin typeface="Times New Roman"/>
                <a:ea typeface="+mn-ea"/>
                <a:cs typeface="Times New Roman"/>
              </a:defRPr>
            </a:lvl1pPr>
            <a:lvl2pPr marL="800100" indent="-342900" algn="l" rtl="0" fontAlgn="base">
              <a:spcBef>
                <a:spcPts val="672"/>
              </a:spcBef>
              <a:spcAft>
                <a:spcPct val="0"/>
              </a:spcAft>
              <a:buClr>
                <a:srgbClr val="004A8F"/>
              </a:buClr>
              <a:buFont typeface="Arial"/>
              <a:buChar char="•"/>
              <a:tabLst/>
              <a:defRPr sz="2400">
                <a:solidFill>
                  <a:srgbClr val="000000"/>
                </a:solidFill>
                <a:latin typeface="Times New Roman"/>
                <a:ea typeface="+mn-ea"/>
                <a:cs typeface="Times New Roman"/>
              </a:defRPr>
            </a:lvl2pPr>
            <a:lvl3pPr marL="1143000" indent="-228600" algn="l" rtl="0" fontAlgn="base">
              <a:spcBef>
                <a:spcPts val="672"/>
              </a:spcBef>
              <a:spcAft>
                <a:spcPct val="0"/>
              </a:spcAft>
              <a:buClr>
                <a:srgbClr val="004A8F"/>
              </a:buClr>
              <a:buFont typeface="Arial"/>
              <a:buChar char="•"/>
              <a:defRPr sz="2000">
                <a:solidFill>
                  <a:srgbClr val="000000"/>
                </a:solidFill>
                <a:latin typeface="Times New Roman"/>
                <a:ea typeface="+mn-ea"/>
                <a:cs typeface="Times New Roman"/>
              </a:defRPr>
            </a:lvl3pPr>
            <a:lvl4pPr marL="1600200" indent="-228600" algn="l" rtl="0" fontAlgn="base">
              <a:spcBef>
                <a:spcPts val="672"/>
              </a:spcBef>
              <a:spcAft>
                <a:spcPct val="0"/>
              </a:spcAft>
              <a:buClr>
                <a:srgbClr val="004A8F"/>
              </a:buClr>
              <a:buFont typeface="Arial"/>
              <a:buChar char="•"/>
              <a:defRPr sz="1800">
                <a:solidFill>
                  <a:srgbClr val="000000"/>
                </a:solidFill>
                <a:latin typeface="Times New Roman"/>
                <a:ea typeface="+mn-ea"/>
                <a:cs typeface="Times New Roman"/>
              </a:defRPr>
            </a:lvl4pPr>
            <a:lvl5pPr marL="2057400" indent="-228600" algn="l" rtl="0" fontAlgn="base">
              <a:spcBef>
                <a:spcPts val="672"/>
              </a:spcBef>
              <a:spcAft>
                <a:spcPct val="0"/>
              </a:spcAft>
              <a:buClr>
                <a:srgbClr val="004A8F"/>
              </a:buClr>
              <a:buFont typeface="Arial"/>
              <a:buChar char="•"/>
              <a:defRPr sz="1800">
                <a:solidFill>
                  <a:srgbClr val="000000"/>
                </a:solidFill>
                <a:latin typeface="Times New Roman"/>
                <a:ea typeface="+mn-ea"/>
                <a:cs typeface="Times New Roman"/>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tabLst>
                <a:tab pos="798513" algn="l"/>
              </a:tabLst>
            </a:pPr>
            <a:r>
              <a:rPr lang="en-US" dirty="0" smtClean="0"/>
              <a:t>	 </a:t>
            </a:r>
          </a:p>
          <a:p>
            <a:pPr>
              <a:tabLst>
                <a:tab pos="798513" algn="l"/>
              </a:tabLst>
            </a:pPr>
            <a:r>
              <a:rPr lang="en-US" dirty="0"/>
              <a:t>	</a:t>
            </a:r>
            <a:r>
              <a:rPr lang="en-US" dirty="0" smtClean="0"/>
              <a:t>To which of the four graphs does the situation by the drawings of the car correspond?</a:t>
            </a:r>
            <a:endParaRPr lang="en-US" dirty="0"/>
          </a:p>
        </p:txBody>
      </p:sp>
      <p:sp>
        <p:nvSpPr>
          <p:cNvPr id="3" name="TextBox 2"/>
          <p:cNvSpPr txBox="1"/>
          <p:nvPr/>
        </p:nvSpPr>
        <p:spPr>
          <a:xfrm>
            <a:off x="780693" y="3774886"/>
            <a:ext cx="355837" cy="461665"/>
          </a:xfrm>
          <a:prstGeom prst="rect">
            <a:avLst/>
          </a:prstGeom>
          <a:noFill/>
        </p:spPr>
        <p:txBody>
          <a:bodyPr wrap="none" rtlCol="0">
            <a:spAutoFit/>
          </a:bodyPr>
          <a:lstStyle/>
          <a:p>
            <a:r>
              <a:rPr lang="en-US" dirty="0" smtClean="0"/>
              <a:t>a</a:t>
            </a:r>
            <a:endParaRPr lang="en-US" dirty="0"/>
          </a:p>
        </p:txBody>
      </p:sp>
      <p:sp>
        <p:nvSpPr>
          <p:cNvPr id="22" name="TextBox 21"/>
          <p:cNvSpPr txBox="1"/>
          <p:nvPr/>
        </p:nvSpPr>
        <p:spPr>
          <a:xfrm>
            <a:off x="3146996" y="3810777"/>
            <a:ext cx="355837" cy="461665"/>
          </a:xfrm>
          <a:prstGeom prst="rect">
            <a:avLst/>
          </a:prstGeom>
          <a:noFill/>
        </p:spPr>
        <p:txBody>
          <a:bodyPr wrap="none" rtlCol="0">
            <a:spAutoFit/>
          </a:bodyPr>
          <a:lstStyle/>
          <a:p>
            <a:r>
              <a:rPr lang="en-US" dirty="0" smtClean="0"/>
              <a:t>b</a:t>
            </a:r>
            <a:endParaRPr lang="en-US" dirty="0"/>
          </a:p>
        </p:txBody>
      </p:sp>
      <p:sp>
        <p:nvSpPr>
          <p:cNvPr id="23" name="TextBox 22"/>
          <p:cNvSpPr txBox="1"/>
          <p:nvPr/>
        </p:nvSpPr>
        <p:spPr>
          <a:xfrm>
            <a:off x="5711384" y="3881621"/>
            <a:ext cx="338554" cy="461665"/>
          </a:xfrm>
          <a:prstGeom prst="rect">
            <a:avLst/>
          </a:prstGeom>
          <a:noFill/>
        </p:spPr>
        <p:txBody>
          <a:bodyPr wrap="none" rtlCol="0">
            <a:spAutoFit/>
          </a:bodyPr>
          <a:lstStyle/>
          <a:p>
            <a:r>
              <a:rPr lang="en-US" dirty="0" smtClean="0"/>
              <a:t>c</a:t>
            </a:r>
            <a:endParaRPr lang="en-US" dirty="0"/>
          </a:p>
        </p:txBody>
      </p:sp>
      <p:sp>
        <p:nvSpPr>
          <p:cNvPr id="24" name="TextBox 23"/>
          <p:cNvSpPr txBox="1"/>
          <p:nvPr/>
        </p:nvSpPr>
        <p:spPr>
          <a:xfrm>
            <a:off x="8124295" y="3905861"/>
            <a:ext cx="355837" cy="461665"/>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23591075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3392503" cy="1569660"/>
          </a:xfrm>
        </p:spPr>
        <p:txBody>
          <a:bodyPr/>
          <a:lstStyle/>
          <a:p>
            <a:r>
              <a:rPr lang="en-US" dirty="0"/>
              <a:t>Chapter 3 </a:t>
            </a:r>
            <a:r>
              <a:rPr lang="en-US" dirty="0" smtClean="0"/>
              <a:t>Acceleration</a:t>
            </a:r>
            <a:br>
              <a:rPr lang="en-US" dirty="0" smtClean="0"/>
            </a:br>
            <a:r>
              <a:rPr lang="en-US" dirty="0" smtClean="0">
                <a:solidFill>
                  <a:srgbClr val="000000"/>
                </a:solidFill>
              </a:rPr>
              <a:t>Lecture 2</a:t>
            </a:r>
            <a:endParaRPr lang="en-US" dirty="0">
              <a:solidFill>
                <a:srgbClr val="000000"/>
              </a:solidFill>
            </a:endParaRPr>
          </a:p>
        </p:txBody>
      </p:sp>
      <p:sp>
        <p:nvSpPr>
          <p:cNvPr id="5" name="Rectangle 17"/>
          <p:cNvSpPr>
            <a:spLocks noGrp="1" noChangeArrowheads="1"/>
          </p:cNvSpPr>
          <p:nvPr>
            <p:ph type="ftr" sz="quarter" idx="3"/>
          </p:nvPr>
        </p:nvSpPr>
        <p:spPr/>
        <p:txBody>
          <a:bodyPr/>
          <a:lstStyle/>
          <a:p>
            <a:r>
              <a:rPr lang="en-GB" dirty="0" smtClean="0"/>
              <a:t>© 2015 Pearson Education, Inc. </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extLst>
      <p:ext uri="{BB962C8B-B14F-4D97-AF65-F5344CB8AC3E}">
        <p14:creationId xmlns:p14="http://schemas.microsoft.com/office/powerpoint/2010/main" val="295011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42446" y="4288987"/>
            <a:ext cx="4899525" cy="2345037"/>
          </a:xfrm>
        </p:spPr>
        <p:txBody>
          <a:bodyPr/>
          <a:lstStyle/>
          <a:p>
            <a:r>
              <a:rPr lang="en-US" dirty="0" smtClean="0"/>
              <a:t>The </a:t>
            </a:r>
            <a:r>
              <a:rPr lang="en-US" dirty="0"/>
              <a:t>increasing displacements of the ball during the motion tells us that the speed increases as it falls: </a:t>
            </a:r>
            <a:r>
              <a:rPr lang="en-US" dirty="0" smtClean="0"/>
              <a:t/>
            </a:r>
            <a:br>
              <a:rPr lang="en-US" dirty="0" smtClean="0"/>
            </a:br>
            <a:r>
              <a:rPr lang="en-US" dirty="0" smtClean="0"/>
              <a:t>The </a:t>
            </a:r>
            <a:r>
              <a:rPr lang="en-US" dirty="0"/>
              <a:t>ball accelerates</a:t>
            </a:r>
            <a:r>
              <a:rPr lang="en-US" dirty="0" smtClean="0"/>
              <a:t>.</a:t>
            </a:r>
            <a:endParaRPr lang="en-US" dirty="0"/>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0" name="Text Placeholder 9"/>
          <p:cNvSpPr>
            <a:spLocks noGrp="1"/>
          </p:cNvSpPr>
          <p:nvPr>
            <p:ph type="body" sz="quarter" idx="11"/>
          </p:nvPr>
        </p:nvSpPr>
        <p:spPr/>
        <p:txBody>
          <a:bodyPr/>
          <a:lstStyle/>
          <a:p>
            <a:r>
              <a:rPr lang="en-US" dirty="0"/>
              <a:t>Section 3.2: Acceleration due to </a:t>
            </a:r>
            <a:r>
              <a:rPr lang="en-US" dirty="0" smtClean="0"/>
              <a:t>gravity</a:t>
            </a:r>
            <a:endParaRPr lang="en-US" dirty="0"/>
          </a:p>
        </p:txBody>
      </p:sp>
      <p:pic>
        <p:nvPicPr>
          <p:cNvPr id="11" name="Picture 10" descr="03_04_Figure.jpg"/>
          <p:cNvPicPr>
            <a:picLocks noChangeAspect="1"/>
          </p:cNvPicPr>
          <p:nvPr/>
        </p:nvPicPr>
        <p:blipFill rotWithShape="1">
          <a:blip r:embed="rId4">
            <a:extLst>
              <a:ext uri="{28A0092B-C50C-407E-A947-70E740481C1C}">
                <a14:useLocalDpi xmlns:a14="http://schemas.microsoft.com/office/drawing/2010/main" val="0"/>
              </a:ext>
            </a:extLst>
          </a:blip>
          <a:srcRect l="23691" r="33802"/>
          <a:stretch/>
        </p:blipFill>
        <p:spPr>
          <a:xfrm>
            <a:off x="7468923" y="1253241"/>
            <a:ext cx="1503810" cy="5018362"/>
          </a:xfrm>
          <a:prstGeom prst="rect">
            <a:avLst/>
          </a:prstGeom>
        </p:spPr>
      </p:pic>
      <p:sp>
        <p:nvSpPr>
          <p:cNvPr id="6" name="Content Placeholder 8"/>
          <p:cNvSpPr txBox="1">
            <a:spLocks/>
          </p:cNvSpPr>
          <p:nvPr/>
        </p:nvSpPr>
        <p:spPr bwMode="auto">
          <a:xfrm>
            <a:off x="438146" y="1062006"/>
            <a:ext cx="4899525" cy="197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4A8F"/>
              </a:buClr>
              <a:buFont typeface="Arial"/>
              <a:buChar char="•"/>
              <a:defRPr sz="2800">
                <a:solidFill>
                  <a:srgbClr val="000000"/>
                </a:solidFill>
                <a:latin typeface="Times New Roman"/>
                <a:ea typeface="+mn-ea"/>
                <a:cs typeface="Times New Roman"/>
              </a:defRPr>
            </a:lvl1pPr>
            <a:lvl2pPr marL="800100" indent="-342900" algn="l" rtl="0" fontAlgn="base">
              <a:spcBef>
                <a:spcPct val="20000"/>
              </a:spcBef>
              <a:spcAft>
                <a:spcPct val="0"/>
              </a:spcAft>
              <a:buClr>
                <a:srgbClr val="004A8F"/>
              </a:buClr>
              <a:buFont typeface="Arial"/>
              <a:buChar char="•"/>
              <a:tabLst/>
              <a:defRPr sz="2800">
                <a:solidFill>
                  <a:srgbClr val="000000"/>
                </a:solidFill>
                <a:latin typeface="Times New Roman"/>
                <a:ea typeface="+mn-ea"/>
                <a:cs typeface="Times New Roman"/>
              </a:defRPr>
            </a:lvl2pPr>
            <a:lvl3pPr marL="1143000" indent="-228600" algn="l" rtl="0" fontAlgn="base">
              <a:spcBef>
                <a:spcPct val="20000"/>
              </a:spcBef>
              <a:spcAft>
                <a:spcPct val="0"/>
              </a:spcAft>
              <a:buClr>
                <a:srgbClr val="004A8F"/>
              </a:buClr>
              <a:buFont typeface="Arial"/>
              <a:buChar char="•"/>
              <a:defRPr sz="2400">
                <a:solidFill>
                  <a:srgbClr val="000000"/>
                </a:solidFill>
                <a:latin typeface="Times New Roman"/>
                <a:ea typeface="+mn-ea"/>
                <a:cs typeface="Times New Roman"/>
              </a:defRPr>
            </a:lvl3pPr>
            <a:lvl4pPr marL="1600200" indent="-228600" algn="l" rtl="0" fontAlgn="base">
              <a:spcBef>
                <a:spcPct val="20000"/>
              </a:spcBef>
              <a:spcAft>
                <a:spcPct val="0"/>
              </a:spcAft>
              <a:buClr>
                <a:srgbClr val="004A8F"/>
              </a:buClr>
              <a:buFont typeface="Arial"/>
              <a:buChar char="•"/>
              <a:defRPr sz="2000">
                <a:solidFill>
                  <a:srgbClr val="000000"/>
                </a:solidFill>
                <a:latin typeface="Times New Roman"/>
                <a:ea typeface="+mn-ea"/>
                <a:cs typeface="Times New Roman"/>
              </a:defRPr>
            </a:lvl4pPr>
            <a:lvl5pPr marL="2057400" indent="-228600" algn="l" rtl="0" fontAlgn="base">
              <a:spcBef>
                <a:spcPct val="20000"/>
              </a:spcBef>
              <a:spcAft>
                <a:spcPct val="0"/>
              </a:spcAft>
              <a:buClr>
                <a:srgbClr val="004A8F"/>
              </a:buClr>
              <a:buFont typeface="Arial"/>
              <a:buChar char="•"/>
              <a:defRPr sz="2000">
                <a:solidFill>
                  <a:srgbClr val="000000"/>
                </a:solidFill>
                <a:latin typeface="Times New Roman"/>
                <a:ea typeface="+mn-ea"/>
                <a:cs typeface="Times New Roman"/>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smtClean="0"/>
              <a:t>An object falling in a straight line toward the Earth’s surface is an example of an accelerated motion.</a:t>
            </a:r>
          </a:p>
          <a:p>
            <a:pPr marL="0" indent="0">
              <a:buNone/>
            </a:pPr>
            <a:endParaRPr lang="en-US" dirty="0"/>
          </a:p>
        </p:txBody>
      </p:sp>
      <p:sp>
        <p:nvSpPr>
          <p:cNvPr id="7" name="Content Placeholder 8"/>
          <p:cNvSpPr txBox="1">
            <a:spLocks/>
          </p:cNvSpPr>
          <p:nvPr/>
        </p:nvSpPr>
        <p:spPr bwMode="auto">
          <a:xfrm>
            <a:off x="358769" y="2835054"/>
            <a:ext cx="4899525" cy="163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4A8F"/>
              </a:buClr>
              <a:buFont typeface="Arial"/>
              <a:buChar char="•"/>
              <a:defRPr sz="2800">
                <a:solidFill>
                  <a:srgbClr val="000000"/>
                </a:solidFill>
                <a:latin typeface="Times New Roman"/>
                <a:ea typeface="+mn-ea"/>
                <a:cs typeface="Times New Roman"/>
              </a:defRPr>
            </a:lvl1pPr>
            <a:lvl2pPr marL="800100" indent="-342900" algn="l" rtl="0" fontAlgn="base">
              <a:spcBef>
                <a:spcPct val="20000"/>
              </a:spcBef>
              <a:spcAft>
                <a:spcPct val="0"/>
              </a:spcAft>
              <a:buClr>
                <a:srgbClr val="004A8F"/>
              </a:buClr>
              <a:buFont typeface="Arial"/>
              <a:buChar char="•"/>
              <a:tabLst/>
              <a:defRPr sz="2800">
                <a:solidFill>
                  <a:srgbClr val="000000"/>
                </a:solidFill>
                <a:latin typeface="Times New Roman"/>
                <a:ea typeface="+mn-ea"/>
                <a:cs typeface="Times New Roman"/>
              </a:defRPr>
            </a:lvl2pPr>
            <a:lvl3pPr marL="1143000" indent="-228600" algn="l" rtl="0" fontAlgn="base">
              <a:spcBef>
                <a:spcPct val="20000"/>
              </a:spcBef>
              <a:spcAft>
                <a:spcPct val="0"/>
              </a:spcAft>
              <a:buClr>
                <a:srgbClr val="004A8F"/>
              </a:buClr>
              <a:buFont typeface="Arial"/>
              <a:buChar char="•"/>
              <a:defRPr sz="2400">
                <a:solidFill>
                  <a:srgbClr val="000000"/>
                </a:solidFill>
                <a:latin typeface="Times New Roman"/>
                <a:ea typeface="+mn-ea"/>
                <a:cs typeface="Times New Roman"/>
              </a:defRPr>
            </a:lvl3pPr>
            <a:lvl4pPr marL="1600200" indent="-228600" algn="l" rtl="0" fontAlgn="base">
              <a:spcBef>
                <a:spcPct val="20000"/>
              </a:spcBef>
              <a:spcAft>
                <a:spcPct val="0"/>
              </a:spcAft>
              <a:buClr>
                <a:srgbClr val="004A8F"/>
              </a:buClr>
              <a:buFont typeface="Arial"/>
              <a:buChar char="•"/>
              <a:defRPr sz="2000">
                <a:solidFill>
                  <a:srgbClr val="000000"/>
                </a:solidFill>
                <a:latin typeface="Times New Roman"/>
                <a:ea typeface="+mn-ea"/>
                <a:cs typeface="Times New Roman"/>
              </a:defRPr>
            </a:lvl4pPr>
            <a:lvl5pPr marL="2057400" indent="-228600" algn="l" rtl="0" fontAlgn="base">
              <a:spcBef>
                <a:spcPct val="20000"/>
              </a:spcBef>
              <a:spcAft>
                <a:spcPct val="0"/>
              </a:spcAft>
              <a:buClr>
                <a:srgbClr val="004A8F"/>
              </a:buClr>
              <a:buFont typeface="Arial"/>
              <a:buChar char="•"/>
              <a:defRPr sz="2000">
                <a:solidFill>
                  <a:srgbClr val="000000"/>
                </a:solidFill>
                <a:latin typeface="Times New Roman"/>
                <a:ea typeface="+mn-ea"/>
                <a:cs typeface="Times New Roman"/>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dirty="0" smtClean="0"/>
              <a:t>The figure shows the positions of a falling ball recorded at equal time intervals of 0.05 s. </a:t>
            </a:r>
          </a:p>
        </p:txBody>
      </p:sp>
      <p:graphicFrame>
        <p:nvGraphicFramePr>
          <p:cNvPr id="8" name="Object 7"/>
          <p:cNvGraphicFramePr>
            <a:graphicFrameLocks noChangeAspect="1"/>
          </p:cNvGraphicFramePr>
          <p:nvPr>
            <p:extLst>
              <p:ext uri="{D42A27DB-BD31-4B8C-83A1-F6EECF244321}">
                <p14:modId xmlns:p14="http://schemas.microsoft.com/office/powerpoint/2010/main" val="574289303"/>
              </p:ext>
            </p:extLst>
          </p:nvPr>
        </p:nvGraphicFramePr>
        <p:xfrm>
          <a:off x="3591344" y="5604006"/>
          <a:ext cx="3756025" cy="541338"/>
        </p:xfrm>
        <a:graphic>
          <a:graphicData uri="http://schemas.openxmlformats.org/presentationml/2006/ole">
            <mc:AlternateContent xmlns:mc="http://schemas.openxmlformats.org/markup-compatibility/2006">
              <mc:Choice xmlns:v="urn:schemas-microsoft-com:vml" Requires="v">
                <p:oleObj spid="_x0000_s136329" name="Equation" r:id="rId5" imgW="2552700" imgH="368300" progId="Equation.3">
                  <p:embed/>
                </p:oleObj>
              </mc:Choice>
              <mc:Fallback>
                <p:oleObj name="Equation" r:id="rId5" imgW="2552700" imgH="368300" progId="Equation.3">
                  <p:embed/>
                  <p:pic>
                    <p:nvPicPr>
                      <p:cNvPr id="0" name=""/>
                      <p:cNvPicPr/>
                      <p:nvPr/>
                    </p:nvPicPr>
                    <p:blipFill>
                      <a:blip r:embed="rId6"/>
                      <a:stretch>
                        <a:fillRect/>
                      </a:stretch>
                    </p:blipFill>
                    <p:spPr>
                      <a:xfrm>
                        <a:off x="3591344" y="5604006"/>
                        <a:ext cx="3756025" cy="54133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33399802"/>
              </p:ext>
            </p:extLst>
          </p:nvPr>
        </p:nvGraphicFramePr>
        <p:xfrm>
          <a:off x="4209171" y="6241787"/>
          <a:ext cx="654050" cy="541338"/>
        </p:xfrm>
        <a:graphic>
          <a:graphicData uri="http://schemas.openxmlformats.org/presentationml/2006/ole">
            <mc:AlternateContent xmlns:mc="http://schemas.openxmlformats.org/markup-compatibility/2006">
              <mc:Choice xmlns:v="urn:schemas-microsoft-com:vml" Requires="v">
                <p:oleObj spid="_x0000_s136330" name="Equation" r:id="rId7" imgW="444500" imgH="368300" progId="Equation.3">
                  <p:embed/>
                </p:oleObj>
              </mc:Choice>
              <mc:Fallback>
                <p:oleObj name="Equation" r:id="rId7" imgW="444500" imgH="368300" progId="Equation.3">
                  <p:embed/>
                  <p:pic>
                    <p:nvPicPr>
                      <p:cNvPr id="0" name=""/>
                      <p:cNvPicPr/>
                      <p:nvPr/>
                    </p:nvPicPr>
                    <p:blipFill>
                      <a:blip r:embed="rId8"/>
                      <a:stretch>
                        <a:fillRect/>
                      </a:stretch>
                    </p:blipFill>
                    <p:spPr>
                      <a:xfrm>
                        <a:off x="4209171" y="6241787"/>
                        <a:ext cx="654050" cy="541338"/>
                      </a:xfrm>
                      <a:prstGeom prst="rect">
                        <a:avLst/>
                      </a:prstGeom>
                    </p:spPr>
                  </p:pic>
                </p:oleObj>
              </mc:Fallback>
            </mc:AlternateContent>
          </a:graphicData>
        </a:graphic>
      </p:graphicFrame>
      <p:cxnSp>
        <p:nvCxnSpPr>
          <p:cNvPr id="3" name="Straight Arrow Connector 2"/>
          <p:cNvCxnSpPr/>
          <p:nvPr/>
        </p:nvCxnSpPr>
        <p:spPr bwMode="auto">
          <a:xfrm flipV="1">
            <a:off x="4895737" y="6116424"/>
            <a:ext cx="0" cy="70815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3" name="Object 12"/>
          <p:cNvGraphicFramePr>
            <a:graphicFrameLocks noChangeAspect="1"/>
          </p:cNvGraphicFramePr>
          <p:nvPr>
            <p:extLst>
              <p:ext uri="{D42A27DB-BD31-4B8C-83A1-F6EECF244321}">
                <p14:modId xmlns:p14="http://schemas.microsoft.com/office/powerpoint/2010/main" val="3744494378"/>
              </p:ext>
            </p:extLst>
          </p:nvPr>
        </p:nvGraphicFramePr>
        <p:xfrm>
          <a:off x="5875338" y="6296025"/>
          <a:ext cx="298450" cy="336550"/>
        </p:xfrm>
        <a:graphic>
          <a:graphicData uri="http://schemas.openxmlformats.org/presentationml/2006/ole">
            <mc:AlternateContent xmlns:mc="http://schemas.openxmlformats.org/markup-compatibility/2006">
              <mc:Choice xmlns:v="urn:schemas-microsoft-com:vml" Requires="v">
                <p:oleObj spid="_x0000_s136331" name="Equation" r:id="rId9" imgW="203200" imgH="228600" progId="Equation.3">
                  <p:embed/>
                </p:oleObj>
              </mc:Choice>
              <mc:Fallback>
                <p:oleObj name="Equation" r:id="rId9" imgW="203200" imgH="228600" progId="Equation.3">
                  <p:embed/>
                  <p:pic>
                    <p:nvPicPr>
                      <p:cNvPr id="0" name=""/>
                      <p:cNvPicPr/>
                      <p:nvPr/>
                    </p:nvPicPr>
                    <p:blipFill>
                      <a:blip r:embed="rId10"/>
                      <a:stretch>
                        <a:fillRect/>
                      </a:stretch>
                    </p:blipFill>
                    <p:spPr>
                      <a:xfrm>
                        <a:off x="5875338" y="6296025"/>
                        <a:ext cx="298450" cy="336550"/>
                      </a:xfrm>
                      <a:prstGeom prst="rect">
                        <a:avLst/>
                      </a:prstGeom>
                    </p:spPr>
                  </p:pic>
                </p:oleObj>
              </mc:Fallback>
            </mc:AlternateContent>
          </a:graphicData>
        </a:graphic>
      </p:graphicFrame>
      <p:cxnSp>
        <p:nvCxnSpPr>
          <p:cNvPr id="14" name="Straight Arrow Connector 13"/>
          <p:cNvCxnSpPr/>
          <p:nvPr/>
        </p:nvCxnSpPr>
        <p:spPr bwMode="auto">
          <a:xfrm flipV="1">
            <a:off x="6234476" y="6099712"/>
            <a:ext cx="0" cy="70815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6593391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5124" y="2403789"/>
            <a:ext cx="8446591" cy="3382426"/>
          </a:xfrm>
        </p:spPr>
        <p:txBody>
          <a:bodyPr/>
          <a:lstStyle/>
          <a:p>
            <a:pPr>
              <a:tabLst>
                <a:tab pos="798513" algn="l"/>
              </a:tabLst>
            </a:pPr>
            <a:r>
              <a:rPr lang="en-US" dirty="0"/>
              <a:t>	Hold a book and a sheet of paper, cut to the same size as the book, side by side 1 m above the floor. Hold the paper parallel to the floor and the book with its covers parallel to the floor, and release them at the same instant. Which hits the floor first? Now put the paper on top of the book and repeat the experiment. What do you notice?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6" name="Text Placeholder 5"/>
          <p:cNvSpPr>
            <a:spLocks noGrp="1"/>
          </p:cNvSpPr>
          <p:nvPr>
            <p:ph type="body" sz="quarter" idx="11"/>
          </p:nvPr>
        </p:nvSpPr>
        <p:spPr/>
        <p:txBody>
          <a:bodyPr/>
          <a:lstStyle/>
          <a:p>
            <a:r>
              <a:rPr lang="en-US" dirty="0"/>
              <a:t>Checkpoint Question 3.5</a:t>
            </a:r>
          </a:p>
        </p:txBody>
      </p:sp>
      <p:sp>
        <p:nvSpPr>
          <p:cNvPr id="10" name="Text Placeholder 9"/>
          <p:cNvSpPr>
            <a:spLocks noGrp="1"/>
          </p:cNvSpPr>
          <p:nvPr>
            <p:ph type="body" sz="quarter" idx="12"/>
          </p:nvPr>
        </p:nvSpPr>
        <p:spPr/>
        <p:txBody>
          <a:bodyPr/>
          <a:lstStyle/>
          <a:p>
            <a:r>
              <a:rPr lang="en-US" dirty="0" smtClean="0"/>
              <a:t>3.5</a:t>
            </a:r>
            <a:endParaRPr lang="en-US" dirty="0"/>
          </a:p>
        </p:txBody>
      </p:sp>
      <p:sp>
        <p:nvSpPr>
          <p:cNvPr id="12" name="Content Placeholder 11"/>
          <p:cNvSpPr>
            <a:spLocks noGrp="1"/>
          </p:cNvSpPr>
          <p:nvPr>
            <p:ph sz="quarter" idx="13"/>
          </p:nvPr>
        </p:nvSpPr>
        <p:spPr/>
        <p:txBody>
          <a:bodyPr/>
          <a:lstStyle/>
          <a:p>
            <a:pPr marL="342900" indent="-342900">
              <a:buClr>
                <a:srgbClr val="004A8F"/>
              </a:buClr>
              <a:buFont typeface="Arial"/>
              <a:buChar char="•"/>
              <a:tabLst>
                <a:tab pos="798513" algn="l"/>
              </a:tabLst>
            </a:pPr>
            <a:r>
              <a:rPr lang="en-US" sz="2400" dirty="0"/>
              <a:t>Does the acceleration of an object as it falls depend on the physical characteristics of the object?</a:t>
            </a:r>
          </a:p>
        </p:txBody>
      </p:sp>
    </p:spTree>
    <p:extLst>
      <p:ext uri="{BB962C8B-B14F-4D97-AF65-F5344CB8AC3E}">
        <p14:creationId xmlns:p14="http://schemas.microsoft.com/office/powerpoint/2010/main" val="27394289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0" name="Text Placeholder 9"/>
          <p:cNvSpPr>
            <a:spLocks noGrp="1"/>
          </p:cNvSpPr>
          <p:nvPr>
            <p:ph type="body" sz="quarter" idx="11"/>
          </p:nvPr>
        </p:nvSpPr>
        <p:spPr/>
        <p:txBody>
          <a:bodyPr/>
          <a:lstStyle/>
          <a:p>
            <a:r>
              <a:rPr lang="en-US" dirty="0"/>
              <a:t>Section 3.2: Acceleration due to </a:t>
            </a:r>
            <a:r>
              <a:rPr lang="en-US" dirty="0" smtClean="0"/>
              <a:t>gravity</a:t>
            </a:r>
            <a:endParaRPr lang="en-US" dirty="0"/>
          </a:p>
        </p:txBody>
      </p:sp>
      <p:sp>
        <p:nvSpPr>
          <p:cNvPr id="9" name="Content Placeholder 8"/>
          <p:cNvSpPr>
            <a:spLocks noGrp="1"/>
          </p:cNvSpPr>
          <p:nvPr>
            <p:ph idx="1"/>
          </p:nvPr>
        </p:nvSpPr>
        <p:spPr>
          <a:xfrm>
            <a:off x="149671" y="1170432"/>
            <a:ext cx="4705304" cy="5422392"/>
          </a:xfrm>
        </p:spPr>
        <p:txBody>
          <a:bodyPr/>
          <a:lstStyle/>
          <a:p>
            <a:r>
              <a:rPr lang="en-US" sz="2200" dirty="0"/>
              <a:t>What is the magnitude of acceleration due to gravity as an object falls?</a:t>
            </a:r>
          </a:p>
          <a:p>
            <a:pPr lvl="1"/>
            <a:r>
              <a:rPr lang="en-US" sz="2200" dirty="0"/>
              <a:t>The figure shows the effect of air resistance on a falling stone and a falling feather.</a:t>
            </a:r>
          </a:p>
          <a:p>
            <a:pPr lvl="1"/>
            <a:r>
              <a:rPr lang="en-US" sz="2200" dirty="0"/>
              <a:t>We see that in a vacuum in the absence of air resistance, the acceleration due to gravity </a:t>
            </a:r>
            <a:r>
              <a:rPr lang="en-US" sz="2200" i="1" dirty="0"/>
              <a:t>does not </a:t>
            </a:r>
            <a:r>
              <a:rPr lang="en-US" sz="2200" dirty="0"/>
              <a:t>depend on the physical characteristics of object</a:t>
            </a:r>
            <a:r>
              <a:rPr lang="en-US" sz="2200" dirty="0" smtClean="0"/>
              <a:t>: </a:t>
            </a:r>
            <a:endParaRPr lang="en-US" sz="2200" dirty="0"/>
          </a:p>
          <a:p>
            <a:pPr lvl="2"/>
            <a:r>
              <a:rPr lang="en-US" sz="2200" dirty="0"/>
              <a:t>The motion of an object under the influence of gravity only is called </a:t>
            </a:r>
            <a:r>
              <a:rPr lang="en-US" sz="2200" b="1" dirty="0"/>
              <a:t>free fall</a:t>
            </a:r>
            <a:r>
              <a:rPr lang="en-US" sz="2200" dirty="0" smtClean="0"/>
              <a:t>.</a:t>
            </a:r>
            <a:endParaRPr lang="en-US" sz="2200" dirty="0"/>
          </a:p>
        </p:txBody>
      </p:sp>
      <p:pic>
        <p:nvPicPr>
          <p:cNvPr id="11" name="Picture 10" descr="03_05_Figure.jpg"/>
          <p:cNvPicPr>
            <a:picLocks noChangeAspect="1"/>
          </p:cNvPicPr>
          <p:nvPr/>
        </p:nvPicPr>
        <p:blipFill rotWithShape="1">
          <a:blip r:embed="rId3">
            <a:extLst>
              <a:ext uri="{28A0092B-C50C-407E-A947-70E740481C1C}">
                <a14:useLocalDpi xmlns:a14="http://schemas.microsoft.com/office/drawing/2010/main" val="0"/>
              </a:ext>
            </a:extLst>
          </a:blip>
          <a:srcRect b="2705"/>
          <a:stretch/>
        </p:blipFill>
        <p:spPr>
          <a:xfrm>
            <a:off x="5072796" y="1286922"/>
            <a:ext cx="3819684" cy="3237286"/>
          </a:xfrm>
          <a:prstGeom prst="rect">
            <a:avLst/>
          </a:prstGeom>
        </p:spPr>
      </p:pic>
      <p:sp>
        <p:nvSpPr>
          <p:cNvPr id="2" name="Rectangle 1"/>
          <p:cNvSpPr/>
          <p:nvPr/>
        </p:nvSpPr>
        <p:spPr>
          <a:xfrm>
            <a:off x="4821472" y="4722653"/>
            <a:ext cx="4572000" cy="1200328"/>
          </a:xfrm>
          <a:prstGeom prst="rect">
            <a:avLst/>
          </a:prstGeom>
        </p:spPr>
        <p:txBody>
          <a:bodyPr>
            <a:spAutoFit/>
          </a:bodyPr>
          <a:lstStyle/>
          <a:p>
            <a:r>
              <a:rPr lang="en-US" dirty="0">
                <a:hlinkClick r:id="rId4"/>
              </a:rPr>
              <a:t>http://</a:t>
            </a:r>
            <a:r>
              <a:rPr lang="en-US" dirty="0" err="1">
                <a:hlinkClick r:id="rId4"/>
              </a:rPr>
              <a:t>www.iflscience.com</a:t>
            </a:r>
            <a:r>
              <a:rPr lang="en-US" dirty="0">
                <a:hlinkClick r:id="rId4"/>
              </a:rPr>
              <a:t>/physics/dropping-bowling-ball-and-feather-vacuum</a:t>
            </a:r>
            <a:endParaRPr lang="en-US" dirty="0"/>
          </a:p>
        </p:txBody>
      </p:sp>
    </p:spTree>
    <p:extLst>
      <p:ext uri="{BB962C8B-B14F-4D97-AF65-F5344CB8AC3E}">
        <p14:creationId xmlns:p14="http://schemas.microsoft.com/office/powerpoint/2010/main" val="29349672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03_06_Figure.jpg"/>
          <p:cNvPicPr>
            <a:picLocks noChangeAspect="1"/>
          </p:cNvPicPr>
          <p:nvPr/>
        </p:nvPicPr>
        <p:blipFill rotWithShape="1">
          <a:blip r:embed="rId4">
            <a:extLst>
              <a:ext uri="{28A0092B-C50C-407E-A947-70E740481C1C}">
                <a14:useLocalDpi xmlns:a14="http://schemas.microsoft.com/office/drawing/2010/main" val="0"/>
              </a:ext>
            </a:extLst>
          </a:blip>
          <a:srcRect b="2551"/>
          <a:stretch/>
        </p:blipFill>
        <p:spPr>
          <a:xfrm>
            <a:off x="5579738" y="1239225"/>
            <a:ext cx="3460576" cy="5348470"/>
          </a:xfrm>
          <a:prstGeom prst="rect">
            <a:avLst/>
          </a:prstGeom>
        </p:spPr>
      </p:pic>
      <p:sp>
        <p:nvSpPr>
          <p:cNvPr id="18" name="Content Placeholder 17"/>
          <p:cNvSpPr>
            <a:spLocks noGrp="1"/>
          </p:cNvSpPr>
          <p:nvPr>
            <p:ph idx="1"/>
          </p:nvPr>
        </p:nvSpPr>
        <p:spPr>
          <a:xfrm>
            <a:off x="365127" y="1170432"/>
            <a:ext cx="4852983" cy="5422392"/>
          </a:xfrm>
        </p:spPr>
        <p:txBody>
          <a:bodyPr/>
          <a:lstStyle/>
          <a:p>
            <a:r>
              <a:rPr lang="en-US" sz="2200" dirty="0"/>
              <a:t>What is the magnitude of acceleration due to gravity as an object falls?</a:t>
            </a:r>
          </a:p>
          <a:p>
            <a:pPr lvl="1"/>
            <a:r>
              <a:rPr lang="en-US" sz="2200" dirty="0"/>
              <a:t>The </a:t>
            </a:r>
            <a:r>
              <a:rPr lang="en-US" sz="2200" i="1" dirty="0"/>
              <a:t>positions</a:t>
            </a:r>
            <a:r>
              <a:rPr lang="en-US" sz="2200" dirty="0"/>
              <a:t>-</a:t>
            </a:r>
            <a:r>
              <a:rPr lang="en-US" sz="2200" i="1" dirty="0"/>
              <a:t>versus</a:t>
            </a:r>
            <a:r>
              <a:rPr lang="en-US" sz="2200" dirty="0"/>
              <a:t>-</a:t>
            </a:r>
            <a:r>
              <a:rPr lang="en-US" sz="2200" i="1" dirty="0"/>
              <a:t>time </a:t>
            </a:r>
            <a:r>
              <a:rPr lang="en-US" sz="2200" dirty="0"/>
              <a:t>graph of the falling </a:t>
            </a:r>
            <a:r>
              <a:rPr lang="en-US" sz="2200" dirty="0" smtClean="0"/>
              <a:t>ball is </a:t>
            </a:r>
            <a:r>
              <a:rPr lang="en-US" sz="2200" dirty="0"/>
              <a:t>shown in </a:t>
            </a:r>
            <a:r>
              <a:rPr lang="en-US" sz="2200" dirty="0" smtClean="0"/>
              <a:t>part </a:t>
            </a:r>
            <a:r>
              <a:rPr lang="en-US" sz="2200" dirty="0"/>
              <a:t>(</a:t>
            </a:r>
            <a:r>
              <a:rPr lang="en-US" sz="2200" i="1" dirty="0"/>
              <a:t>a</a:t>
            </a:r>
            <a:r>
              <a:rPr lang="en-US" sz="2200" dirty="0"/>
              <a:t>) of the figure.</a:t>
            </a:r>
          </a:p>
          <a:p>
            <a:pPr lvl="1"/>
            <a:r>
              <a:rPr lang="en-US" sz="2200" dirty="0"/>
              <a:t>Part (</a:t>
            </a:r>
            <a:r>
              <a:rPr lang="en-US" sz="2200" i="1" dirty="0"/>
              <a:t>b</a:t>
            </a:r>
            <a:r>
              <a:rPr lang="en-US" sz="2200" dirty="0"/>
              <a:t>) shows the displacement </a:t>
            </a:r>
            <a:r>
              <a:rPr lang="en-US" sz="2200" dirty="0">
                <a:sym typeface="Symbol"/>
              </a:rPr>
              <a:t></a:t>
            </a:r>
            <a:r>
              <a:rPr lang="en-US" sz="2200" i="1" dirty="0" smtClean="0"/>
              <a:t>x</a:t>
            </a:r>
            <a:r>
              <a:rPr lang="en-US" sz="2200" dirty="0" smtClean="0"/>
              <a:t> </a:t>
            </a:r>
            <a:r>
              <a:rPr lang="en-US" sz="2200" dirty="0"/>
              <a:t>= </a:t>
            </a:r>
            <a:r>
              <a:rPr lang="en-US" sz="2200" i="1" dirty="0" smtClean="0"/>
              <a:t>x</a:t>
            </a:r>
            <a:r>
              <a:rPr lang="en-US" sz="2200" baseline="-25000" dirty="0" smtClean="0"/>
              <a:t>f</a:t>
            </a:r>
            <a:r>
              <a:rPr lang="en-US" sz="2200" dirty="0" smtClean="0"/>
              <a:t> – </a:t>
            </a:r>
            <a:r>
              <a:rPr lang="en-US" sz="2200" i="1" dirty="0" smtClean="0"/>
              <a:t>x</a:t>
            </a:r>
            <a:r>
              <a:rPr lang="en-US" sz="2200" baseline="-25000" dirty="0" smtClean="0"/>
              <a:t>i</a:t>
            </a:r>
            <a:r>
              <a:rPr lang="en-US" sz="2200" dirty="0" smtClean="0"/>
              <a:t> </a:t>
            </a:r>
            <a:r>
              <a:rPr lang="en-US" sz="2200" dirty="0"/>
              <a:t>for each successive 0.05 s time interval. </a:t>
            </a:r>
          </a:p>
          <a:p>
            <a:pPr lvl="2"/>
            <a:r>
              <a:rPr lang="en-US" sz="2200" dirty="0"/>
              <a:t>The data points lie on a straight line, which indicates that the displacement increases at a constant rate. </a:t>
            </a:r>
          </a:p>
          <a:p>
            <a:pPr lvl="2"/>
            <a:r>
              <a:rPr lang="en-US" sz="2200" dirty="0"/>
              <a:t>Therefore, the velocity increases at a constant rate. </a:t>
            </a:r>
          </a:p>
        </p:txBody>
      </p:sp>
      <p:sp>
        <p:nvSpPr>
          <p:cNvPr id="19" name="Text Placeholder 18"/>
          <p:cNvSpPr>
            <a:spLocks noGrp="1"/>
          </p:cNvSpPr>
          <p:nvPr>
            <p:ph type="body" sz="quarter" idx="11"/>
          </p:nvPr>
        </p:nvSpPr>
        <p:spPr/>
        <p:txBody>
          <a:bodyPr/>
          <a:lstStyle/>
          <a:p>
            <a:r>
              <a:rPr lang="en-US" dirty="0"/>
              <a:t>Section 3.2: Acceleration due to </a:t>
            </a:r>
            <a:r>
              <a:rPr lang="en-US" dirty="0" smtClean="0"/>
              <a:t>gravity</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70054883"/>
              </p:ext>
            </p:extLst>
          </p:nvPr>
        </p:nvGraphicFramePr>
        <p:xfrm>
          <a:off x="6727825" y="3833813"/>
          <a:ext cx="2187575" cy="728662"/>
        </p:xfrm>
        <a:graphic>
          <a:graphicData uri="http://schemas.openxmlformats.org/presentationml/2006/ole">
            <mc:AlternateContent xmlns:mc="http://schemas.openxmlformats.org/markup-compatibility/2006">
              <mc:Choice xmlns:v="urn:schemas-microsoft-com:vml" Requires="v">
                <p:oleObj spid="_x0000_s137396" name="Equation" r:id="rId5" imgW="1485900" imgH="495300" progId="Equation.3">
                  <p:embed/>
                </p:oleObj>
              </mc:Choice>
              <mc:Fallback>
                <p:oleObj name="Equation" r:id="rId5" imgW="1485900" imgH="495300" progId="Equation.3">
                  <p:embed/>
                  <p:pic>
                    <p:nvPicPr>
                      <p:cNvPr id="0" name=""/>
                      <p:cNvPicPr/>
                      <p:nvPr/>
                    </p:nvPicPr>
                    <p:blipFill>
                      <a:blip r:embed="rId6"/>
                      <a:stretch>
                        <a:fillRect/>
                      </a:stretch>
                    </p:blipFill>
                    <p:spPr>
                      <a:xfrm>
                        <a:off x="6727825" y="3833813"/>
                        <a:ext cx="2187575" cy="72866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65655140"/>
              </p:ext>
            </p:extLst>
          </p:nvPr>
        </p:nvGraphicFramePr>
        <p:xfrm>
          <a:off x="3635814" y="3713340"/>
          <a:ext cx="1803009" cy="450093"/>
        </p:xfrm>
        <a:graphic>
          <a:graphicData uri="http://schemas.openxmlformats.org/presentationml/2006/ole">
            <mc:AlternateContent xmlns:mc="http://schemas.openxmlformats.org/markup-compatibility/2006">
              <mc:Choice xmlns:v="urn:schemas-microsoft-com:vml" Requires="v">
                <p:oleObj spid="_x0000_s137397" name="Equation" r:id="rId7" imgW="1473200" imgH="368300" progId="Equation.3">
                  <p:embed/>
                </p:oleObj>
              </mc:Choice>
              <mc:Fallback>
                <p:oleObj name="Equation" r:id="rId7" imgW="1473200" imgH="368300" progId="Equation.3">
                  <p:embed/>
                  <p:pic>
                    <p:nvPicPr>
                      <p:cNvPr id="0" name=""/>
                      <p:cNvPicPr/>
                      <p:nvPr/>
                    </p:nvPicPr>
                    <p:blipFill>
                      <a:blip r:embed="rId8"/>
                      <a:stretch>
                        <a:fillRect/>
                      </a:stretch>
                    </p:blipFill>
                    <p:spPr>
                      <a:xfrm>
                        <a:off x="3635814" y="3713340"/>
                        <a:ext cx="1803009" cy="450093"/>
                      </a:xfrm>
                      <a:prstGeom prst="rect">
                        <a:avLst/>
                      </a:prstGeom>
                    </p:spPr>
                  </p:pic>
                </p:oleObj>
              </mc:Fallback>
            </mc:AlternateContent>
          </a:graphicData>
        </a:graphic>
      </p:graphicFrame>
      <p:pic>
        <p:nvPicPr>
          <p:cNvPr id="8" name="Picture 7" descr="03_04_Figure.jpg"/>
          <p:cNvPicPr>
            <a:picLocks noChangeAspect="1"/>
          </p:cNvPicPr>
          <p:nvPr/>
        </p:nvPicPr>
        <p:blipFill rotWithShape="1">
          <a:blip r:embed="rId9">
            <a:extLst>
              <a:ext uri="{28A0092B-C50C-407E-A947-70E740481C1C}">
                <a14:useLocalDpi xmlns:a14="http://schemas.microsoft.com/office/drawing/2010/main" val="0"/>
              </a:ext>
            </a:extLst>
          </a:blip>
          <a:srcRect l="37495" t="2037" r="42311"/>
          <a:stretch/>
        </p:blipFill>
        <p:spPr>
          <a:xfrm>
            <a:off x="0" y="1165208"/>
            <a:ext cx="714397" cy="4916148"/>
          </a:xfrm>
          <a:prstGeom prst="rect">
            <a:avLst/>
          </a:prstGeom>
        </p:spPr>
      </p:pic>
      <p:cxnSp>
        <p:nvCxnSpPr>
          <p:cNvPr id="9" name="Straight Arrow Connector 8"/>
          <p:cNvCxnSpPr/>
          <p:nvPr/>
        </p:nvCxnSpPr>
        <p:spPr bwMode="auto">
          <a:xfrm>
            <a:off x="396888" y="6086865"/>
            <a:ext cx="11339" cy="771135"/>
          </a:xfrm>
          <a:prstGeom prst="straightConnector1">
            <a:avLst/>
          </a:prstGeom>
          <a:solidFill>
            <a:schemeClr val="accent1"/>
          </a:solidFill>
          <a:ln w="50800"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0" name="Object 9"/>
          <p:cNvGraphicFramePr>
            <a:graphicFrameLocks noChangeAspect="1"/>
          </p:cNvGraphicFramePr>
          <p:nvPr>
            <p:extLst>
              <p:ext uri="{D42A27DB-BD31-4B8C-83A1-F6EECF244321}">
                <p14:modId xmlns:p14="http://schemas.microsoft.com/office/powerpoint/2010/main" val="2401906865"/>
              </p:ext>
            </p:extLst>
          </p:nvPr>
        </p:nvGraphicFramePr>
        <p:xfrm>
          <a:off x="6833838" y="4706253"/>
          <a:ext cx="654050" cy="541338"/>
        </p:xfrm>
        <a:graphic>
          <a:graphicData uri="http://schemas.openxmlformats.org/presentationml/2006/ole">
            <mc:AlternateContent xmlns:mc="http://schemas.openxmlformats.org/markup-compatibility/2006">
              <mc:Choice xmlns:v="urn:schemas-microsoft-com:vml" Requires="v">
                <p:oleObj spid="_x0000_s137398" name="Equation" r:id="rId10" imgW="444500" imgH="368300" progId="Equation.3">
                  <p:embed/>
                </p:oleObj>
              </mc:Choice>
              <mc:Fallback>
                <p:oleObj name="Equation" r:id="rId10" imgW="444500" imgH="368300" progId="Equation.3">
                  <p:embed/>
                  <p:pic>
                    <p:nvPicPr>
                      <p:cNvPr id="0" name=""/>
                      <p:cNvPicPr/>
                      <p:nvPr/>
                    </p:nvPicPr>
                    <p:blipFill>
                      <a:blip r:embed="rId11"/>
                      <a:stretch>
                        <a:fillRect/>
                      </a:stretch>
                    </p:blipFill>
                    <p:spPr>
                      <a:xfrm>
                        <a:off x="6833838" y="4706253"/>
                        <a:ext cx="654050" cy="541338"/>
                      </a:xfrm>
                      <a:prstGeom prst="rect">
                        <a:avLst/>
                      </a:prstGeom>
                    </p:spPr>
                  </p:pic>
                </p:oleObj>
              </mc:Fallback>
            </mc:AlternateContent>
          </a:graphicData>
        </a:graphic>
      </p:graphicFrame>
      <p:cxnSp>
        <p:nvCxnSpPr>
          <p:cNvPr id="11" name="Straight Arrow Connector 10"/>
          <p:cNvCxnSpPr/>
          <p:nvPr/>
        </p:nvCxnSpPr>
        <p:spPr bwMode="auto">
          <a:xfrm flipV="1">
            <a:off x="7520404" y="4580890"/>
            <a:ext cx="0" cy="70815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12" name="Object 11"/>
          <p:cNvGraphicFramePr>
            <a:graphicFrameLocks noChangeAspect="1"/>
          </p:cNvGraphicFramePr>
          <p:nvPr>
            <p:extLst>
              <p:ext uri="{D42A27DB-BD31-4B8C-83A1-F6EECF244321}">
                <p14:modId xmlns:p14="http://schemas.microsoft.com/office/powerpoint/2010/main" val="3345457657"/>
              </p:ext>
            </p:extLst>
          </p:nvPr>
        </p:nvGraphicFramePr>
        <p:xfrm>
          <a:off x="7894066" y="4560110"/>
          <a:ext cx="579438" cy="728662"/>
        </p:xfrm>
        <a:graphic>
          <a:graphicData uri="http://schemas.openxmlformats.org/presentationml/2006/ole">
            <mc:AlternateContent xmlns:mc="http://schemas.openxmlformats.org/markup-compatibility/2006">
              <mc:Choice xmlns:v="urn:schemas-microsoft-com:vml" Requires="v">
                <p:oleObj spid="_x0000_s137399" name="Equation" r:id="rId12" imgW="393700" imgH="495300" progId="Equation.3">
                  <p:embed/>
                </p:oleObj>
              </mc:Choice>
              <mc:Fallback>
                <p:oleObj name="Equation" r:id="rId12" imgW="393700" imgH="495300" progId="Equation.3">
                  <p:embed/>
                  <p:pic>
                    <p:nvPicPr>
                      <p:cNvPr id="0" name=""/>
                      <p:cNvPicPr/>
                      <p:nvPr/>
                    </p:nvPicPr>
                    <p:blipFill>
                      <a:blip r:embed="rId13"/>
                      <a:stretch>
                        <a:fillRect/>
                      </a:stretch>
                    </p:blipFill>
                    <p:spPr>
                      <a:xfrm>
                        <a:off x="7894066" y="4560110"/>
                        <a:ext cx="579438" cy="728662"/>
                      </a:xfrm>
                      <a:prstGeom prst="rect">
                        <a:avLst/>
                      </a:prstGeom>
                    </p:spPr>
                  </p:pic>
                </p:oleObj>
              </mc:Fallback>
            </mc:AlternateContent>
          </a:graphicData>
        </a:graphic>
      </p:graphicFrame>
      <p:cxnSp>
        <p:nvCxnSpPr>
          <p:cNvPr id="13" name="Straight Arrow Connector 12"/>
          <p:cNvCxnSpPr/>
          <p:nvPr/>
        </p:nvCxnSpPr>
        <p:spPr bwMode="auto">
          <a:xfrm flipV="1">
            <a:off x="8506368" y="4583262"/>
            <a:ext cx="0" cy="70815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931859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is the magnitude of acceleration due to gravity as an object falls?</a:t>
            </a:r>
          </a:p>
          <a:p>
            <a:pPr lvl="1"/>
            <a:r>
              <a:rPr lang="en-US" dirty="0" smtClean="0"/>
              <a:t>Experiments show that in the </a:t>
            </a:r>
            <a:r>
              <a:rPr lang="en-US" i="1" dirty="0" smtClean="0">
                <a:solidFill>
                  <a:srgbClr val="FF0000"/>
                </a:solidFill>
              </a:rPr>
              <a:t>absence of air resistance</a:t>
            </a:r>
            <a:r>
              <a:rPr lang="en-US" dirty="0" smtClean="0"/>
              <a:t>, the magnitude of the acceleration of all falling objects is 9.8 m/s</a:t>
            </a:r>
            <a:r>
              <a:rPr lang="en-US" baseline="30000" dirty="0" smtClean="0"/>
              <a:t>2</a:t>
            </a:r>
            <a:r>
              <a:rPr lang="en-US" dirty="0" smtClean="0"/>
              <a:t>.</a:t>
            </a:r>
          </a:p>
          <a:p>
            <a:pPr lvl="1"/>
            <a:r>
              <a:rPr lang="en-US" dirty="0" smtClean="0"/>
              <a:t>Consequently the amount of time it takes to fall from a certain height is the same for all falling objects.</a:t>
            </a:r>
            <a:endParaRPr lang="en-US" dirty="0"/>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8" name="Text Placeholder 7"/>
          <p:cNvSpPr>
            <a:spLocks noGrp="1"/>
          </p:cNvSpPr>
          <p:nvPr>
            <p:ph type="body" sz="quarter" idx="11"/>
          </p:nvPr>
        </p:nvSpPr>
        <p:spPr/>
        <p:txBody>
          <a:bodyPr/>
          <a:lstStyle/>
          <a:p>
            <a:r>
              <a:rPr lang="en-US" dirty="0" smtClean="0"/>
              <a:t>Section 3.2: Acceleration due to gravity</a:t>
            </a:r>
            <a:endParaRPr lang="en-US" dirty="0"/>
          </a:p>
        </p:txBody>
      </p:sp>
    </p:spTree>
    <p:extLst>
      <p:ext uri="{BB962C8B-B14F-4D97-AF65-F5344CB8AC3E}">
        <p14:creationId xmlns:p14="http://schemas.microsoft.com/office/powerpoint/2010/main" val="1341343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r>
              <a:rPr lang="en-US" b="1" dirty="0" smtClean="0"/>
              <a:t>Chapter Goal: To extend the description of motion in one dimension to include changes in velocity. This type of motion is called </a:t>
            </a:r>
            <a:r>
              <a:rPr lang="en-US" b="1" i="1" dirty="0" smtClean="0"/>
              <a:t>acceleration</a:t>
            </a:r>
            <a:r>
              <a:rPr lang="en-US" b="1" dirty="0" smtClean="0"/>
              <a:t>.</a:t>
            </a:r>
            <a:endParaRPr lang="en-US" b="1" dirty="0"/>
          </a:p>
        </p:txBody>
      </p:sp>
      <p:sp>
        <p:nvSpPr>
          <p:cNvPr id="10" name="Footer Placeholder 9"/>
          <p:cNvSpPr>
            <a:spLocks noGrp="1"/>
          </p:cNvSpPr>
          <p:nvPr>
            <p:ph type="ftr" sz="quarter" idx="10"/>
          </p:nvPr>
        </p:nvSpPr>
        <p:spPr/>
        <p:txBody>
          <a:bodyPr/>
          <a:lstStyle/>
          <a:p>
            <a:r>
              <a:rPr lang="en-GB" dirty="0" smtClean="0"/>
              <a:t>© 2015 Pearson Education, Inc. </a:t>
            </a:r>
            <a:endParaRPr lang="en-GB" dirty="0"/>
          </a:p>
        </p:txBody>
      </p:sp>
      <p:sp>
        <p:nvSpPr>
          <p:cNvPr id="9" name="Text Placeholder 8"/>
          <p:cNvSpPr>
            <a:spLocks noGrp="1"/>
          </p:cNvSpPr>
          <p:nvPr>
            <p:ph type="body" sz="quarter" idx="11"/>
          </p:nvPr>
        </p:nvSpPr>
        <p:spPr/>
        <p:txBody>
          <a:bodyPr/>
          <a:lstStyle/>
          <a:p>
            <a:r>
              <a:rPr lang="en-US" dirty="0"/>
              <a:t>Chapter 3: Acceleration</a:t>
            </a:r>
          </a:p>
        </p:txBody>
      </p:sp>
      <p:pic>
        <p:nvPicPr>
          <p:cNvPr id="12" name="Picture 11" descr="03_00_C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814" y="1425859"/>
            <a:ext cx="5836373" cy="3755795"/>
          </a:xfrm>
          <a:prstGeom prst="rect">
            <a:avLst/>
          </a:prstGeom>
        </p:spPr>
      </p:pic>
    </p:spTree>
    <p:extLst>
      <p:ext uri="{BB962C8B-B14F-4D97-AF65-F5344CB8AC3E}">
        <p14:creationId xmlns:p14="http://schemas.microsoft.com/office/powerpoint/2010/main" val="20878223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34434" y="1311407"/>
            <a:ext cx="7098613" cy="5279718"/>
          </a:xfrm>
        </p:spPr>
        <p:txBody>
          <a:bodyPr/>
          <a:lstStyle/>
          <a:p>
            <a:pPr marL="342900" indent="-342900">
              <a:buFont typeface="Arial"/>
              <a:buChar char="•"/>
              <a:tabLst>
                <a:tab pos="798513" algn="l"/>
              </a:tabLst>
            </a:pPr>
            <a:r>
              <a:rPr lang="en-US" dirty="0" smtClean="0"/>
              <a:t>	(</a:t>
            </a:r>
            <a:r>
              <a:rPr lang="en-US" i="1" dirty="0"/>
              <a:t>a</a:t>
            </a:r>
            <a:r>
              <a:rPr lang="en-US" dirty="0"/>
              <a:t>) Does the speed of a falling object increase or decrease? </a:t>
            </a:r>
          </a:p>
          <a:p>
            <a:pPr marL="342900" indent="-342900">
              <a:buFont typeface="Arial"/>
              <a:buChar char="•"/>
              <a:tabLst>
                <a:tab pos="798513" algn="l"/>
              </a:tabLst>
            </a:pPr>
            <a:r>
              <a:rPr lang="en-US" dirty="0" smtClean="0"/>
              <a:t>(</a:t>
            </a:r>
            <a:r>
              <a:rPr lang="en-US" i="1" dirty="0"/>
              <a:t>b</a:t>
            </a:r>
            <a:r>
              <a:rPr lang="en-US" dirty="0"/>
              <a:t>) If the positive </a:t>
            </a:r>
            <a:r>
              <a:rPr lang="en-US" i="1" dirty="0"/>
              <a:t>x</a:t>
            </a:r>
            <a:r>
              <a:rPr lang="en-US" dirty="0"/>
              <a:t> axis points up, does </a:t>
            </a:r>
            <a:r>
              <a:rPr lang="en-US" i="1" dirty="0" smtClean="0"/>
              <a:t>υ</a:t>
            </a:r>
            <a:r>
              <a:rPr lang="en-US" i="1" baseline="-25000" dirty="0" smtClean="0"/>
              <a:t>x</a:t>
            </a:r>
            <a:r>
              <a:rPr lang="en-US" dirty="0" smtClean="0"/>
              <a:t> </a:t>
            </a:r>
            <a:r>
              <a:rPr lang="en-US" dirty="0"/>
              <a:t>increase or decrease as the object falls? </a:t>
            </a:r>
          </a:p>
          <a:p>
            <a:pPr marL="342900" indent="-342900">
              <a:buFont typeface="Arial"/>
              <a:buChar char="•"/>
              <a:tabLst>
                <a:tab pos="798513" algn="l"/>
              </a:tabLst>
            </a:pPr>
            <a:r>
              <a:rPr lang="en-US" dirty="0" smtClean="0"/>
              <a:t>(</a:t>
            </a:r>
            <a:r>
              <a:rPr lang="en-US" i="1" dirty="0"/>
              <a:t>c</a:t>
            </a:r>
            <a:r>
              <a:rPr lang="en-US" dirty="0"/>
              <a:t>) Is the </a:t>
            </a:r>
            <a:r>
              <a:rPr lang="en-US" i="1" dirty="0"/>
              <a:t>x</a:t>
            </a:r>
            <a:r>
              <a:rPr lang="en-US" dirty="0"/>
              <a:t> component of the acceleration positive or negative</a:t>
            </a:r>
            <a:r>
              <a:rPr lang="en-US" dirty="0" smtClean="0"/>
              <a:t>?</a:t>
            </a:r>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9" name="Text Placeholder 8"/>
          <p:cNvSpPr>
            <a:spLocks noGrp="1"/>
          </p:cNvSpPr>
          <p:nvPr>
            <p:ph type="body" sz="quarter" idx="11"/>
          </p:nvPr>
        </p:nvSpPr>
        <p:spPr/>
        <p:txBody>
          <a:bodyPr/>
          <a:lstStyle/>
          <a:p>
            <a:r>
              <a:rPr lang="en-US" dirty="0"/>
              <a:t>Checkpoint </a:t>
            </a:r>
            <a:r>
              <a:rPr lang="en-US" dirty="0" smtClean="0"/>
              <a:t>3.7</a:t>
            </a:r>
            <a:endParaRPr lang="en-US" dirty="0"/>
          </a:p>
        </p:txBody>
      </p:sp>
      <p:sp>
        <p:nvSpPr>
          <p:cNvPr id="10" name="Text Placeholder 9"/>
          <p:cNvSpPr>
            <a:spLocks noGrp="1"/>
          </p:cNvSpPr>
          <p:nvPr>
            <p:ph type="body" sz="quarter" idx="12"/>
          </p:nvPr>
        </p:nvSpPr>
        <p:spPr/>
        <p:txBody>
          <a:bodyPr/>
          <a:lstStyle/>
          <a:p>
            <a:r>
              <a:rPr lang="en-US" dirty="0" smtClean="0"/>
              <a:t>3.7</a:t>
            </a:r>
            <a:endParaRPr lang="en-US" dirty="0"/>
          </a:p>
        </p:txBody>
      </p:sp>
      <p:sp>
        <p:nvSpPr>
          <p:cNvPr id="2" name="TextBox 1"/>
          <p:cNvSpPr txBox="1"/>
          <p:nvPr/>
        </p:nvSpPr>
        <p:spPr>
          <a:xfrm>
            <a:off x="1848358" y="3807928"/>
            <a:ext cx="2508770" cy="461665"/>
          </a:xfrm>
          <a:prstGeom prst="rect">
            <a:avLst/>
          </a:prstGeom>
          <a:noFill/>
        </p:spPr>
        <p:txBody>
          <a:bodyPr wrap="none" rtlCol="0">
            <a:spAutoFit/>
          </a:bodyPr>
          <a:lstStyle/>
          <a:p>
            <a:r>
              <a:rPr lang="en-US" dirty="0">
                <a:solidFill>
                  <a:srgbClr val="FF0000"/>
                </a:solidFill>
                <a:latin typeface="Times New Roman"/>
                <a:ea typeface="+mn-ea"/>
                <a:cs typeface="Times New Roman"/>
              </a:rPr>
              <a:t>(a) speed increases</a:t>
            </a:r>
          </a:p>
        </p:txBody>
      </p:sp>
      <p:sp>
        <p:nvSpPr>
          <p:cNvPr id="7" name="TextBox 6"/>
          <p:cNvSpPr txBox="1"/>
          <p:nvPr/>
        </p:nvSpPr>
        <p:spPr>
          <a:xfrm>
            <a:off x="1898700" y="4470637"/>
            <a:ext cx="2166879" cy="461665"/>
          </a:xfrm>
          <a:prstGeom prst="rect">
            <a:avLst/>
          </a:prstGeom>
          <a:noFill/>
        </p:spPr>
        <p:txBody>
          <a:bodyPr wrap="none" rtlCol="0">
            <a:spAutoFit/>
          </a:bodyPr>
          <a:lstStyle/>
          <a:p>
            <a:r>
              <a:rPr lang="en-US" dirty="0" smtClean="0">
                <a:solidFill>
                  <a:srgbClr val="FF0000"/>
                </a:solidFill>
                <a:latin typeface="Times New Roman"/>
                <a:ea typeface="+mn-ea"/>
                <a:cs typeface="Times New Roman"/>
              </a:rPr>
              <a:t>(b) </a:t>
            </a:r>
            <a:r>
              <a:rPr lang="en-US" i="1" dirty="0" err="1">
                <a:solidFill>
                  <a:srgbClr val="FF0000"/>
                </a:solidFill>
                <a:latin typeface="Times New Roman"/>
                <a:ea typeface="+mn-ea"/>
                <a:cs typeface="Times New Roman"/>
              </a:rPr>
              <a:t>v</a:t>
            </a:r>
            <a:r>
              <a:rPr lang="en-US" i="1" baseline="-25000" dirty="0" err="1">
                <a:solidFill>
                  <a:srgbClr val="FF0000"/>
                </a:solidFill>
                <a:latin typeface="Times New Roman"/>
                <a:ea typeface="+mn-ea"/>
                <a:cs typeface="Times New Roman"/>
              </a:rPr>
              <a:t>x</a:t>
            </a:r>
            <a:r>
              <a:rPr lang="en-US" i="1" dirty="0">
                <a:solidFill>
                  <a:srgbClr val="FF0000"/>
                </a:solidFill>
                <a:latin typeface="Times New Roman"/>
                <a:ea typeface="+mn-ea"/>
                <a:cs typeface="Times New Roman"/>
              </a:rPr>
              <a:t> </a:t>
            </a:r>
            <a:r>
              <a:rPr lang="en-US" dirty="0">
                <a:solidFill>
                  <a:srgbClr val="FF0000"/>
                </a:solidFill>
                <a:latin typeface="Times New Roman"/>
                <a:ea typeface="+mn-ea"/>
                <a:cs typeface="Times New Roman"/>
              </a:rPr>
              <a:t>decreases</a:t>
            </a:r>
          </a:p>
        </p:txBody>
      </p:sp>
      <p:cxnSp>
        <p:nvCxnSpPr>
          <p:cNvPr id="5" name="Straight Arrow Connector 4"/>
          <p:cNvCxnSpPr/>
          <p:nvPr/>
        </p:nvCxnSpPr>
        <p:spPr bwMode="auto">
          <a:xfrm flipH="1" flipV="1">
            <a:off x="7419712" y="2698973"/>
            <a:ext cx="22680" cy="157629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Rectangle 5"/>
          <p:cNvSpPr/>
          <p:nvPr/>
        </p:nvSpPr>
        <p:spPr>
          <a:xfrm>
            <a:off x="6775862" y="4071370"/>
            <a:ext cx="1067587" cy="830997"/>
          </a:xfrm>
          <a:prstGeom prst="rect">
            <a:avLst/>
          </a:prstGeom>
        </p:spPr>
        <p:txBody>
          <a:bodyPr wrap="none">
            <a:spAutoFit/>
          </a:bodyPr>
          <a:lstStyle/>
          <a:p>
            <a:r>
              <a:rPr lang="en-US" sz="4800" dirty="0" smtClean="0">
                <a:solidFill>
                  <a:srgbClr val="000000"/>
                </a:solidFill>
                <a:latin typeface="Times New Roman"/>
                <a:ea typeface="+mn-ea"/>
                <a:cs typeface="Times New Roman"/>
              </a:rPr>
              <a:t>+</a:t>
            </a:r>
            <a:r>
              <a:rPr lang="en-US" sz="4800" i="1" dirty="0" err="1" smtClean="0">
                <a:solidFill>
                  <a:srgbClr val="000000"/>
                </a:solidFill>
                <a:latin typeface="Times New Roman"/>
                <a:ea typeface="+mn-ea"/>
                <a:cs typeface="Times New Roman"/>
              </a:rPr>
              <a:t>v</a:t>
            </a:r>
            <a:r>
              <a:rPr lang="en-US" sz="4800" i="1" baseline="-25000" dirty="0" err="1" smtClean="0">
                <a:solidFill>
                  <a:srgbClr val="000000"/>
                </a:solidFill>
                <a:latin typeface="Times New Roman"/>
                <a:ea typeface="+mn-ea"/>
                <a:cs typeface="Times New Roman"/>
              </a:rPr>
              <a:t>x</a:t>
            </a:r>
            <a:endParaRPr lang="en-US" sz="4800" i="1" baseline="-25000" dirty="0">
              <a:solidFill>
                <a:srgbClr val="000000"/>
              </a:solidFill>
              <a:latin typeface="Times New Roman"/>
              <a:ea typeface="+mn-ea"/>
              <a:cs typeface="Times New Roman"/>
            </a:endParaRPr>
          </a:p>
        </p:txBody>
      </p:sp>
      <p:sp>
        <p:nvSpPr>
          <p:cNvPr id="11" name="TextBox 10"/>
          <p:cNvSpPr txBox="1"/>
          <p:nvPr/>
        </p:nvSpPr>
        <p:spPr>
          <a:xfrm>
            <a:off x="1949043" y="5167369"/>
            <a:ext cx="1967606" cy="461665"/>
          </a:xfrm>
          <a:prstGeom prst="rect">
            <a:avLst/>
          </a:prstGeom>
          <a:noFill/>
        </p:spPr>
        <p:txBody>
          <a:bodyPr wrap="none" rtlCol="0">
            <a:spAutoFit/>
          </a:bodyPr>
          <a:lstStyle/>
          <a:p>
            <a:r>
              <a:rPr lang="en-US" dirty="0" smtClean="0">
                <a:solidFill>
                  <a:srgbClr val="FF0000"/>
                </a:solidFill>
                <a:latin typeface="Times New Roman"/>
                <a:ea typeface="+mn-ea"/>
                <a:cs typeface="Times New Roman"/>
              </a:rPr>
              <a:t>(c) </a:t>
            </a:r>
            <a:r>
              <a:rPr lang="en-US" i="1" dirty="0" smtClean="0">
                <a:solidFill>
                  <a:srgbClr val="FF0000"/>
                </a:solidFill>
                <a:latin typeface="Times New Roman"/>
                <a:ea typeface="+mn-ea"/>
                <a:cs typeface="Times New Roman"/>
              </a:rPr>
              <a:t>a</a:t>
            </a:r>
            <a:r>
              <a:rPr lang="en-US" i="1" baseline="-25000" dirty="0" smtClean="0">
                <a:solidFill>
                  <a:srgbClr val="FF0000"/>
                </a:solidFill>
                <a:latin typeface="Times New Roman"/>
                <a:ea typeface="+mn-ea"/>
                <a:cs typeface="Times New Roman"/>
              </a:rPr>
              <a:t>x</a:t>
            </a:r>
            <a:r>
              <a:rPr lang="en-US" i="1" dirty="0" smtClean="0">
                <a:solidFill>
                  <a:srgbClr val="FF0000"/>
                </a:solidFill>
                <a:latin typeface="Times New Roman"/>
                <a:ea typeface="+mn-ea"/>
                <a:cs typeface="Times New Roman"/>
              </a:rPr>
              <a:t> </a:t>
            </a:r>
            <a:r>
              <a:rPr lang="en-US" dirty="0" smtClean="0">
                <a:solidFill>
                  <a:srgbClr val="FF0000"/>
                </a:solidFill>
                <a:latin typeface="Times New Roman"/>
                <a:ea typeface="+mn-ea"/>
                <a:cs typeface="Times New Roman"/>
              </a:rPr>
              <a:t>negative</a:t>
            </a:r>
            <a:endParaRPr lang="en-US" dirty="0">
              <a:solidFill>
                <a:srgbClr val="FF0000"/>
              </a:solidFill>
              <a:latin typeface="Times New Roman"/>
              <a:ea typeface="+mn-ea"/>
              <a:cs typeface="Times New Roman"/>
            </a:endParaRPr>
          </a:p>
        </p:txBody>
      </p:sp>
      <p:pic>
        <p:nvPicPr>
          <p:cNvPr id="12" name="Picture 11" descr="03_04_Figure.jpg"/>
          <p:cNvPicPr>
            <a:picLocks noChangeAspect="1"/>
          </p:cNvPicPr>
          <p:nvPr/>
        </p:nvPicPr>
        <p:blipFill rotWithShape="1">
          <a:blip r:embed="rId3">
            <a:extLst>
              <a:ext uri="{28A0092B-C50C-407E-A947-70E740481C1C}">
                <a14:useLocalDpi xmlns:a14="http://schemas.microsoft.com/office/drawing/2010/main" val="0"/>
              </a:ext>
            </a:extLst>
          </a:blip>
          <a:srcRect l="37495" t="2037" r="42311"/>
          <a:stretch/>
        </p:blipFill>
        <p:spPr>
          <a:xfrm>
            <a:off x="7835689" y="476289"/>
            <a:ext cx="714397" cy="4916148"/>
          </a:xfrm>
          <a:prstGeom prst="rect">
            <a:avLst/>
          </a:prstGeom>
        </p:spPr>
      </p:pic>
      <p:cxnSp>
        <p:nvCxnSpPr>
          <p:cNvPr id="14" name="Straight Arrow Connector 13"/>
          <p:cNvCxnSpPr/>
          <p:nvPr/>
        </p:nvCxnSpPr>
        <p:spPr bwMode="auto">
          <a:xfrm>
            <a:off x="8232577" y="5397946"/>
            <a:ext cx="11339" cy="771135"/>
          </a:xfrm>
          <a:prstGeom prst="straightConnector1">
            <a:avLst/>
          </a:prstGeom>
          <a:solidFill>
            <a:schemeClr val="accent1"/>
          </a:solidFill>
          <a:ln w="50800"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382901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An object that is launched but not self-propelled is called a </a:t>
            </a:r>
            <a:r>
              <a:rPr lang="en-US" b="1" dirty="0" smtClean="0"/>
              <a:t>projectile</a:t>
            </a:r>
            <a:r>
              <a:rPr lang="en-US" dirty="0" smtClean="0"/>
              <a:t>.</a:t>
            </a:r>
          </a:p>
          <a:p>
            <a:r>
              <a:rPr lang="en-US" dirty="0" smtClean="0"/>
              <a:t>Its motion is called </a:t>
            </a:r>
            <a:r>
              <a:rPr lang="en-US" b="1" dirty="0" smtClean="0"/>
              <a:t>projectile motion</a:t>
            </a:r>
            <a:r>
              <a:rPr lang="en-US" dirty="0" smtClean="0"/>
              <a:t>. </a:t>
            </a:r>
          </a:p>
          <a:p>
            <a:r>
              <a:rPr lang="en-US" dirty="0" smtClean="0"/>
              <a:t>The path the object follows is called its </a:t>
            </a:r>
            <a:r>
              <a:rPr lang="en-US" b="1" dirty="0" smtClean="0"/>
              <a:t>trajectory</a:t>
            </a:r>
            <a:r>
              <a:rPr lang="en-US" dirty="0" smtClean="0"/>
              <a:t>.</a:t>
            </a:r>
            <a:endParaRPr lang="en-US" dirty="0"/>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030" name="Rectangle 6"/>
          <p:cNvSpPr>
            <a:spLocks noGrp="1" noChangeArrowheads="1"/>
          </p:cNvSpPr>
          <p:nvPr>
            <p:ph type="body" sz="quarter" idx="11"/>
          </p:nvPr>
        </p:nvSpPr>
        <p:spPr/>
        <p:txBody>
          <a:bodyPr/>
          <a:lstStyle/>
          <a:p>
            <a:r>
              <a:rPr lang="en-US" dirty="0" smtClean="0"/>
              <a:t>Section 3.3: Projectile motion</a:t>
            </a:r>
            <a:endParaRPr lang="en-US" dirty="0"/>
          </a:p>
        </p:txBody>
      </p:sp>
    </p:spTree>
    <p:extLst>
      <p:ext uri="{BB962C8B-B14F-4D97-AF65-F5344CB8AC3E}">
        <p14:creationId xmlns:p14="http://schemas.microsoft.com/office/powerpoint/2010/main" val="29332031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9" name="Text Placeholder 8"/>
          <p:cNvSpPr>
            <a:spLocks noGrp="1"/>
          </p:cNvSpPr>
          <p:nvPr>
            <p:ph type="body" sz="quarter" idx="11"/>
          </p:nvPr>
        </p:nvSpPr>
        <p:spPr/>
        <p:txBody>
          <a:bodyPr/>
          <a:lstStyle/>
          <a:p>
            <a:r>
              <a:rPr lang="en-US" dirty="0"/>
              <a:t>Section 3.3: Projectile </a:t>
            </a:r>
            <a:r>
              <a:rPr lang="en-US" dirty="0" smtClean="0"/>
              <a:t>motion</a:t>
            </a:r>
            <a:endParaRPr lang="en-US" dirty="0"/>
          </a:p>
        </p:txBody>
      </p:sp>
      <p:pic>
        <p:nvPicPr>
          <p:cNvPr id="11" name="Picture 10" descr="03_08_Figure.jpg"/>
          <p:cNvPicPr>
            <a:picLocks noChangeAspect="1"/>
          </p:cNvPicPr>
          <p:nvPr/>
        </p:nvPicPr>
        <p:blipFill rotWithShape="1">
          <a:blip r:embed="rId4">
            <a:extLst>
              <a:ext uri="{28A0092B-C50C-407E-A947-70E740481C1C}">
                <a14:useLocalDpi xmlns:a14="http://schemas.microsoft.com/office/drawing/2010/main" val="0"/>
              </a:ext>
            </a:extLst>
          </a:blip>
          <a:srcRect b="2551"/>
          <a:stretch/>
        </p:blipFill>
        <p:spPr>
          <a:xfrm>
            <a:off x="1234499" y="1362127"/>
            <a:ext cx="6675002" cy="506956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228473780"/>
              </p:ext>
            </p:extLst>
          </p:nvPr>
        </p:nvGraphicFramePr>
        <p:xfrm>
          <a:off x="123867" y="4233458"/>
          <a:ext cx="1866900" cy="469900"/>
        </p:xfrm>
        <a:graphic>
          <a:graphicData uri="http://schemas.openxmlformats.org/presentationml/2006/ole">
            <mc:AlternateContent xmlns:mc="http://schemas.openxmlformats.org/markup-compatibility/2006">
              <mc:Choice xmlns:v="urn:schemas-microsoft-com:vml" Requires="v">
                <p:oleObj spid="_x0000_s139409" name="Equation" r:id="rId5" imgW="1866900" imgH="469900" progId="Equation.3">
                  <p:embed/>
                </p:oleObj>
              </mc:Choice>
              <mc:Fallback>
                <p:oleObj name="Equation" r:id="rId5" imgW="1866900" imgH="469900" progId="Equation.3">
                  <p:embed/>
                  <p:pic>
                    <p:nvPicPr>
                      <p:cNvPr id="0" name=""/>
                      <p:cNvPicPr/>
                      <p:nvPr/>
                    </p:nvPicPr>
                    <p:blipFill>
                      <a:blip r:embed="rId6"/>
                      <a:stretch>
                        <a:fillRect/>
                      </a:stretch>
                    </p:blipFill>
                    <p:spPr>
                      <a:xfrm>
                        <a:off x="123867" y="4233458"/>
                        <a:ext cx="1866900" cy="469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29967505"/>
              </p:ext>
            </p:extLst>
          </p:nvPr>
        </p:nvGraphicFramePr>
        <p:xfrm>
          <a:off x="372139" y="4845030"/>
          <a:ext cx="1257300" cy="444500"/>
        </p:xfrm>
        <a:graphic>
          <a:graphicData uri="http://schemas.openxmlformats.org/presentationml/2006/ole">
            <mc:AlternateContent xmlns:mc="http://schemas.openxmlformats.org/markup-compatibility/2006">
              <mc:Choice xmlns:v="urn:schemas-microsoft-com:vml" Requires="v">
                <p:oleObj spid="_x0000_s139410" name="Equation" r:id="rId7" imgW="1257300" imgH="444500" progId="Equation.3">
                  <p:embed/>
                </p:oleObj>
              </mc:Choice>
              <mc:Fallback>
                <p:oleObj name="Equation" r:id="rId7" imgW="1257300" imgH="444500" progId="Equation.3">
                  <p:embed/>
                  <p:pic>
                    <p:nvPicPr>
                      <p:cNvPr id="0" name=""/>
                      <p:cNvPicPr/>
                      <p:nvPr/>
                    </p:nvPicPr>
                    <p:blipFill>
                      <a:blip r:embed="rId8"/>
                      <a:stretch>
                        <a:fillRect/>
                      </a:stretch>
                    </p:blipFill>
                    <p:spPr>
                      <a:xfrm>
                        <a:off x="372139" y="4845030"/>
                        <a:ext cx="1257300" cy="444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86705718"/>
              </p:ext>
            </p:extLst>
          </p:nvPr>
        </p:nvGraphicFramePr>
        <p:xfrm>
          <a:off x="163513" y="5418138"/>
          <a:ext cx="1841500" cy="469900"/>
        </p:xfrm>
        <a:graphic>
          <a:graphicData uri="http://schemas.openxmlformats.org/presentationml/2006/ole">
            <mc:AlternateContent xmlns:mc="http://schemas.openxmlformats.org/markup-compatibility/2006">
              <mc:Choice xmlns:v="urn:schemas-microsoft-com:vml" Requires="v">
                <p:oleObj spid="_x0000_s139411" name="Equation" r:id="rId9" imgW="1841500" imgH="469900" progId="Equation.3">
                  <p:embed/>
                </p:oleObj>
              </mc:Choice>
              <mc:Fallback>
                <p:oleObj name="Equation" r:id="rId9" imgW="1841500" imgH="469900" progId="Equation.3">
                  <p:embed/>
                  <p:pic>
                    <p:nvPicPr>
                      <p:cNvPr id="0" name=""/>
                      <p:cNvPicPr/>
                      <p:nvPr/>
                    </p:nvPicPr>
                    <p:blipFill>
                      <a:blip r:embed="rId10"/>
                      <a:stretch>
                        <a:fillRect/>
                      </a:stretch>
                    </p:blipFill>
                    <p:spPr>
                      <a:xfrm>
                        <a:off x="163513" y="5418138"/>
                        <a:ext cx="1841500" cy="469900"/>
                      </a:xfrm>
                      <a:prstGeom prst="rect">
                        <a:avLst/>
                      </a:prstGeom>
                    </p:spPr>
                  </p:pic>
                </p:oleObj>
              </mc:Fallback>
            </mc:AlternateContent>
          </a:graphicData>
        </a:graphic>
      </p:graphicFrame>
    </p:spTree>
    <p:extLst>
      <p:ext uri="{BB962C8B-B14F-4D97-AF65-F5344CB8AC3E}">
        <p14:creationId xmlns:p14="http://schemas.microsoft.com/office/powerpoint/2010/main" val="3736485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030" name="Rectangle 6"/>
          <p:cNvSpPr>
            <a:spLocks noGrp="1" noChangeArrowheads="1"/>
          </p:cNvSpPr>
          <p:nvPr>
            <p:ph type="body" sz="quarter" idx="11"/>
          </p:nvPr>
        </p:nvSpPr>
        <p:spPr/>
        <p:txBody>
          <a:bodyPr/>
          <a:lstStyle/>
          <a:p>
            <a:r>
              <a:rPr lang="en-US" dirty="0"/>
              <a:t>Section 3.3: Projectile </a:t>
            </a:r>
            <a:r>
              <a:rPr lang="en-US" dirty="0" smtClean="0"/>
              <a:t>motion</a:t>
            </a:r>
            <a:endParaRPr lang="en-US" dirty="0"/>
          </a:p>
        </p:txBody>
      </p:sp>
      <p:pic>
        <p:nvPicPr>
          <p:cNvPr id="13" name="Picture 12" descr="03_08_Figure.jpg"/>
          <p:cNvPicPr>
            <a:picLocks noChangeAspect="1"/>
          </p:cNvPicPr>
          <p:nvPr/>
        </p:nvPicPr>
        <p:blipFill rotWithShape="1">
          <a:blip r:embed="rId4">
            <a:extLst>
              <a:ext uri="{28A0092B-C50C-407E-A947-70E740481C1C}">
                <a14:useLocalDpi xmlns:a14="http://schemas.microsoft.com/office/drawing/2010/main" val="0"/>
              </a:ext>
            </a:extLst>
          </a:blip>
          <a:srcRect l="7060" t="35507" b="2551"/>
          <a:stretch/>
        </p:blipFill>
        <p:spPr>
          <a:xfrm>
            <a:off x="0" y="939536"/>
            <a:ext cx="4601437" cy="2390137"/>
          </a:xfrm>
          <a:prstGeom prst="rect">
            <a:avLst/>
          </a:prstGeom>
        </p:spPr>
      </p:pic>
      <p:pic>
        <p:nvPicPr>
          <p:cNvPr id="6" name="Picture 5" descr="Screen Shot 2015-09-09 at 9.30.03 AM.png"/>
          <p:cNvPicPr>
            <a:picLocks noChangeAspect="1"/>
          </p:cNvPicPr>
          <p:nvPr/>
        </p:nvPicPr>
        <p:blipFill rotWithShape="1">
          <a:blip r:embed="rId5">
            <a:extLst>
              <a:ext uri="{28A0092B-C50C-407E-A947-70E740481C1C}">
                <a14:useLocalDpi xmlns:a14="http://schemas.microsoft.com/office/drawing/2010/main" val="0"/>
              </a:ext>
            </a:extLst>
          </a:blip>
          <a:srcRect l="4069" t="468" b="84400"/>
          <a:stretch/>
        </p:blipFill>
        <p:spPr>
          <a:xfrm>
            <a:off x="1771154" y="3442578"/>
            <a:ext cx="6525108" cy="612056"/>
          </a:xfrm>
          <a:prstGeom prst="rect">
            <a:avLst/>
          </a:prstGeom>
        </p:spPr>
      </p:pic>
      <p:pic>
        <p:nvPicPr>
          <p:cNvPr id="16" name="Picture 15" descr="Screen Shot 2015-09-09 at 9.30.03 AM.png"/>
          <p:cNvPicPr>
            <a:picLocks noChangeAspect="1"/>
          </p:cNvPicPr>
          <p:nvPr/>
        </p:nvPicPr>
        <p:blipFill rotWithShape="1">
          <a:blip r:embed="rId5">
            <a:extLst>
              <a:ext uri="{28A0092B-C50C-407E-A947-70E740481C1C}">
                <a14:useLocalDpi xmlns:a14="http://schemas.microsoft.com/office/drawing/2010/main" val="0"/>
              </a:ext>
            </a:extLst>
          </a:blip>
          <a:srcRect l="3432" t="26161" b="57307"/>
          <a:stretch/>
        </p:blipFill>
        <p:spPr>
          <a:xfrm>
            <a:off x="1787863" y="4161175"/>
            <a:ext cx="6568450" cy="668686"/>
          </a:xfrm>
          <a:prstGeom prst="rect">
            <a:avLst/>
          </a:prstGeom>
        </p:spPr>
      </p:pic>
      <p:pic>
        <p:nvPicPr>
          <p:cNvPr id="17" name="Picture 16" descr="Screen Shot 2015-09-09 at 9.30.03 AM.png"/>
          <p:cNvPicPr>
            <a:picLocks noChangeAspect="1"/>
          </p:cNvPicPr>
          <p:nvPr/>
        </p:nvPicPr>
        <p:blipFill rotWithShape="1">
          <a:blip r:embed="rId5">
            <a:extLst>
              <a:ext uri="{28A0092B-C50C-407E-A947-70E740481C1C}">
                <a14:useLocalDpi xmlns:a14="http://schemas.microsoft.com/office/drawing/2010/main" val="0"/>
              </a:ext>
            </a:extLst>
          </a:blip>
          <a:srcRect l="4962" t="17283" r="36109" b="75804"/>
          <a:stretch/>
        </p:blipFill>
        <p:spPr>
          <a:xfrm>
            <a:off x="5135672" y="1322441"/>
            <a:ext cx="4008328" cy="279622"/>
          </a:xfrm>
          <a:prstGeom prst="rect">
            <a:avLst/>
          </a:prstGeom>
        </p:spPr>
      </p:pic>
      <p:pic>
        <p:nvPicPr>
          <p:cNvPr id="18" name="Picture 17" descr="Screen Shot 2015-09-09 at 9.30.03 AM.png"/>
          <p:cNvPicPr>
            <a:picLocks noChangeAspect="1"/>
          </p:cNvPicPr>
          <p:nvPr/>
        </p:nvPicPr>
        <p:blipFill rotWithShape="1">
          <a:blip r:embed="rId5">
            <a:extLst>
              <a:ext uri="{28A0092B-C50C-407E-A947-70E740481C1C}">
                <a14:useLocalDpi xmlns:a14="http://schemas.microsoft.com/office/drawing/2010/main" val="0"/>
              </a:ext>
            </a:extLst>
          </a:blip>
          <a:srcRect l="4424" t="76300" r="8368"/>
          <a:stretch/>
        </p:blipFill>
        <p:spPr>
          <a:xfrm>
            <a:off x="1871413" y="5851660"/>
            <a:ext cx="5931695" cy="958600"/>
          </a:xfrm>
          <a:prstGeom prst="rect">
            <a:avLst/>
          </a:prstGeom>
          <a:ln>
            <a:solidFill>
              <a:srgbClr val="FF0000"/>
            </a:solidFill>
          </a:ln>
        </p:spPr>
      </p:pic>
      <p:pic>
        <p:nvPicPr>
          <p:cNvPr id="19" name="Picture 18" descr="Screen Shot 2015-09-09 at 9.30.03 AM.png"/>
          <p:cNvPicPr>
            <a:picLocks noChangeAspect="1"/>
          </p:cNvPicPr>
          <p:nvPr/>
        </p:nvPicPr>
        <p:blipFill rotWithShape="1">
          <a:blip r:embed="rId5">
            <a:extLst>
              <a:ext uri="{28A0092B-C50C-407E-A947-70E740481C1C}">
                <a14:useLocalDpi xmlns:a14="http://schemas.microsoft.com/office/drawing/2010/main" val="0"/>
              </a:ext>
            </a:extLst>
          </a:blip>
          <a:srcRect l="5378" t="43196" r="30752" b="48540"/>
          <a:stretch/>
        </p:blipFill>
        <p:spPr>
          <a:xfrm>
            <a:off x="4849787" y="1738000"/>
            <a:ext cx="4344340" cy="334231"/>
          </a:xfrm>
          <a:prstGeom prst="rect">
            <a:avLst/>
          </a:prstGeom>
        </p:spPr>
      </p:pic>
      <p:pic>
        <p:nvPicPr>
          <p:cNvPr id="20" name="Picture 19" descr="Screen Shot 2015-09-09 at 9.30.03 AM.png"/>
          <p:cNvPicPr>
            <a:picLocks noChangeAspect="1"/>
          </p:cNvPicPr>
          <p:nvPr/>
        </p:nvPicPr>
        <p:blipFill rotWithShape="1">
          <a:blip r:embed="rId5">
            <a:extLst>
              <a:ext uri="{28A0092B-C50C-407E-A947-70E740481C1C}">
                <a14:useLocalDpi xmlns:a14="http://schemas.microsoft.com/office/drawing/2010/main" val="0"/>
              </a:ext>
            </a:extLst>
          </a:blip>
          <a:srcRect l="4641" t="52286" r="6924" b="24576"/>
          <a:stretch/>
        </p:blipFill>
        <p:spPr>
          <a:xfrm>
            <a:off x="2723567" y="4829860"/>
            <a:ext cx="6015240" cy="935847"/>
          </a:xfrm>
          <a:prstGeom prst="rect">
            <a:avLst/>
          </a:prstGeom>
        </p:spPr>
      </p:pic>
      <p:graphicFrame>
        <p:nvGraphicFramePr>
          <p:cNvPr id="21" name="Object 20"/>
          <p:cNvGraphicFramePr>
            <a:graphicFrameLocks noChangeAspect="1"/>
          </p:cNvGraphicFramePr>
          <p:nvPr>
            <p:extLst>
              <p:ext uri="{D42A27DB-BD31-4B8C-83A1-F6EECF244321}">
                <p14:modId xmlns:p14="http://schemas.microsoft.com/office/powerpoint/2010/main" val="3205453469"/>
              </p:ext>
            </p:extLst>
          </p:nvPr>
        </p:nvGraphicFramePr>
        <p:xfrm>
          <a:off x="364021" y="5000348"/>
          <a:ext cx="1841500" cy="469900"/>
        </p:xfrm>
        <a:graphic>
          <a:graphicData uri="http://schemas.openxmlformats.org/presentationml/2006/ole">
            <mc:AlternateContent xmlns:mc="http://schemas.openxmlformats.org/markup-compatibility/2006">
              <mc:Choice xmlns:v="urn:schemas-microsoft-com:vml" Requires="v">
                <p:oleObj spid="_x0000_s140336" name="Equation" r:id="rId6" imgW="1841500" imgH="469900" progId="Equation.3">
                  <p:embed/>
                </p:oleObj>
              </mc:Choice>
              <mc:Fallback>
                <p:oleObj name="Equation" r:id="rId6" imgW="1841500" imgH="469900" progId="Equation.3">
                  <p:embed/>
                  <p:pic>
                    <p:nvPicPr>
                      <p:cNvPr id="0" name=""/>
                      <p:cNvPicPr/>
                      <p:nvPr/>
                    </p:nvPicPr>
                    <p:blipFill>
                      <a:blip r:embed="rId7"/>
                      <a:stretch>
                        <a:fillRect/>
                      </a:stretch>
                    </p:blipFill>
                    <p:spPr>
                      <a:xfrm>
                        <a:off x="364021" y="5000348"/>
                        <a:ext cx="1841500" cy="469900"/>
                      </a:xfrm>
                      <a:prstGeom prst="rect">
                        <a:avLst/>
                      </a:prstGeom>
                    </p:spPr>
                  </p:pic>
                </p:oleObj>
              </mc:Fallback>
            </mc:AlternateContent>
          </a:graphicData>
        </a:graphic>
      </p:graphicFrame>
    </p:spTree>
    <p:extLst>
      <p:ext uri="{BB962C8B-B14F-4D97-AF65-F5344CB8AC3E}">
        <p14:creationId xmlns:p14="http://schemas.microsoft.com/office/powerpoint/2010/main" val="281148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What happens at the very top of the trajectory of a ball launched upward?</a:t>
            </a:r>
          </a:p>
          <a:p>
            <a:pPr lvl="1"/>
            <a:r>
              <a:rPr lang="en-US" dirty="0"/>
              <a:t>At the top, velocity changes from up to down, which means that acceleration must be nonzero. </a:t>
            </a:r>
          </a:p>
          <a:p>
            <a:pPr lvl="1"/>
            <a:r>
              <a:rPr lang="en-US" dirty="0"/>
              <a:t>At the very top, the instantaneous velocity is zero</a:t>
            </a:r>
            <a:r>
              <a:rPr lang="en-US" dirty="0" smtClean="0"/>
              <a:t>.</a:t>
            </a:r>
            <a:endParaRPr lang="en-US" dirty="0"/>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030" name="Rectangle 6"/>
          <p:cNvSpPr>
            <a:spLocks noGrp="1" noChangeArrowheads="1"/>
          </p:cNvSpPr>
          <p:nvPr>
            <p:ph type="body" sz="quarter" idx="11"/>
          </p:nvPr>
        </p:nvSpPr>
        <p:spPr/>
        <p:txBody>
          <a:bodyPr/>
          <a:lstStyle/>
          <a:p>
            <a:r>
              <a:rPr lang="en-US" dirty="0"/>
              <a:t>Section 3.3: Projectile </a:t>
            </a:r>
            <a:r>
              <a:rPr lang="en-US" dirty="0" smtClean="0"/>
              <a:t>motion</a:t>
            </a:r>
            <a:endParaRPr lang="en-US" dirty="0"/>
          </a:p>
        </p:txBody>
      </p:sp>
      <p:pic>
        <p:nvPicPr>
          <p:cNvPr id="5" name="Picture 4" descr="03_08_Figure.jpg"/>
          <p:cNvPicPr>
            <a:picLocks noChangeAspect="1"/>
          </p:cNvPicPr>
          <p:nvPr/>
        </p:nvPicPr>
        <p:blipFill rotWithShape="1">
          <a:blip r:embed="rId3">
            <a:extLst>
              <a:ext uri="{28A0092B-C50C-407E-A947-70E740481C1C}">
                <a14:useLocalDpi xmlns:a14="http://schemas.microsoft.com/office/drawing/2010/main" val="0"/>
              </a:ext>
            </a:extLst>
          </a:blip>
          <a:srcRect l="7060" t="35507" b="2551"/>
          <a:stretch/>
        </p:blipFill>
        <p:spPr>
          <a:xfrm>
            <a:off x="2055207" y="3630095"/>
            <a:ext cx="4601437" cy="2390137"/>
          </a:xfrm>
          <a:prstGeom prst="rect">
            <a:avLst/>
          </a:prstGeom>
        </p:spPr>
      </p:pic>
    </p:spTree>
    <p:extLst>
      <p:ext uri="{BB962C8B-B14F-4D97-AF65-F5344CB8AC3E}">
        <p14:creationId xmlns:p14="http://schemas.microsoft.com/office/powerpoint/2010/main" val="1381865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tabLst>
                <a:tab pos="798513" algn="l"/>
              </a:tabLst>
            </a:pPr>
            <a:r>
              <a:rPr lang="en-US" dirty="0" smtClean="0"/>
              <a:t>	Imagine </a:t>
            </a:r>
            <a:r>
              <a:rPr lang="en-US" dirty="0"/>
              <a:t>throwing a ball downward so that it has an initial speed of 10 </a:t>
            </a:r>
            <a:r>
              <a:rPr lang="en-US" dirty="0" smtClean="0"/>
              <a:t>m/s</a:t>
            </a:r>
            <a:r>
              <a:rPr lang="en-US" dirty="0"/>
              <a:t>. What is its speed 1 s after you release it? 2 s after?</a:t>
            </a:r>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9" name="Text Placeholder 8"/>
          <p:cNvSpPr>
            <a:spLocks noGrp="1"/>
          </p:cNvSpPr>
          <p:nvPr>
            <p:ph type="body" sz="quarter" idx="11"/>
          </p:nvPr>
        </p:nvSpPr>
        <p:spPr/>
        <p:txBody>
          <a:bodyPr/>
          <a:lstStyle/>
          <a:p>
            <a:r>
              <a:rPr lang="en-US" dirty="0"/>
              <a:t>Checkpoint </a:t>
            </a:r>
            <a:r>
              <a:rPr lang="en-US" dirty="0" smtClean="0"/>
              <a:t>3.8</a:t>
            </a:r>
            <a:endParaRPr lang="en-US" dirty="0"/>
          </a:p>
        </p:txBody>
      </p:sp>
      <p:sp>
        <p:nvSpPr>
          <p:cNvPr id="10" name="Text Placeholder 9"/>
          <p:cNvSpPr>
            <a:spLocks noGrp="1"/>
          </p:cNvSpPr>
          <p:nvPr>
            <p:ph type="body" sz="quarter" idx="12"/>
          </p:nvPr>
        </p:nvSpPr>
        <p:spPr/>
        <p:txBody>
          <a:bodyPr/>
          <a:lstStyle/>
          <a:p>
            <a:r>
              <a:rPr lang="en-US" dirty="0" smtClean="0"/>
              <a:t>3.8</a:t>
            </a:r>
            <a:endParaRPr lang="en-US" dirty="0"/>
          </a:p>
        </p:txBody>
      </p:sp>
      <p:cxnSp>
        <p:nvCxnSpPr>
          <p:cNvPr id="6" name="Straight Arrow Connector 5"/>
          <p:cNvCxnSpPr/>
          <p:nvPr/>
        </p:nvCxnSpPr>
        <p:spPr bwMode="auto">
          <a:xfrm>
            <a:off x="7234997" y="2657136"/>
            <a:ext cx="22389" cy="161812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 name="Rectangle 6"/>
          <p:cNvSpPr/>
          <p:nvPr/>
        </p:nvSpPr>
        <p:spPr>
          <a:xfrm>
            <a:off x="4202676" y="2600749"/>
            <a:ext cx="2825930" cy="707886"/>
          </a:xfrm>
          <a:prstGeom prst="rect">
            <a:avLst/>
          </a:prstGeom>
        </p:spPr>
        <p:txBody>
          <a:bodyPr wrap="none">
            <a:spAutoFit/>
          </a:bodyPr>
          <a:lstStyle/>
          <a:p>
            <a:r>
              <a:rPr lang="en-US" sz="4000" i="1" dirty="0" err="1" smtClean="0">
                <a:solidFill>
                  <a:srgbClr val="000000"/>
                </a:solidFill>
                <a:latin typeface="Times New Roman"/>
                <a:ea typeface="+mn-ea"/>
                <a:cs typeface="Times New Roman"/>
              </a:rPr>
              <a:t>v</a:t>
            </a:r>
            <a:r>
              <a:rPr lang="en-US" sz="4000" i="1" baseline="-25000" dirty="0" err="1" smtClean="0">
                <a:solidFill>
                  <a:srgbClr val="000000"/>
                </a:solidFill>
                <a:latin typeface="Times New Roman"/>
                <a:ea typeface="+mn-ea"/>
                <a:cs typeface="Times New Roman"/>
              </a:rPr>
              <a:t>x,i</a:t>
            </a:r>
            <a:r>
              <a:rPr lang="en-US" sz="4000" i="1" baseline="-25000" dirty="0" smtClean="0">
                <a:solidFill>
                  <a:srgbClr val="000000"/>
                </a:solidFill>
                <a:latin typeface="Times New Roman"/>
                <a:ea typeface="+mn-ea"/>
                <a:cs typeface="Times New Roman"/>
              </a:rPr>
              <a:t> </a:t>
            </a:r>
            <a:r>
              <a:rPr lang="en-US" sz="4000" dirty="0" smtClean="0">
                <a:solidFill>
                  <a:srgbClr val="000000"/>
                </a:solidFill>
                <a:latin typeface="Times New Roman"/>
                <a:ea typeface="+mn-ea"/>
                <a:cs typeface="Times New Roman"/>
              </a:rPr>
              <a:t>= -10m/s</a:t>
            </a:r>
            <a:endParaRPr lang="en-US" sz="4000" i="1" baseline="-25000" dirty="0">
              <a:solidFill>
                <a:srgbClr val="000000"/>
              </a:solidFill>
              <a:latin typeface="Times New Roman"/>
              <a:ea typeface="+mn-ea"/>
              <a:cs typeface="Times New Roman"/>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53669615"/>
              </p:ext>
            </p:extLst>
          </p:nvPr>
        </p:nvGraphicFramePr>
        <p:xfrm>
          <a:off x="4235658" y="3563150"/>
          <a:ext cx="2147113" cy="547884"/>
        </p:xfrm>
        <a:graphic>
          <a:graphicData uri="http://schemas.openxmlformats.org/presentationml/2006/ole">
            <mc:AlternateContent xmlns:mc="http://schemas.openxmlformats.org/markup-compatibility/2006">
              <mc:Choice xmlns:v="urn:schemas-microsoft-com:vml" Requires="v">
                <p:oleObj spid="_x0000_s141442" name="Equation" r:id="rId4" imgW="1841500" imgH="469900" progId="Equation.3">
                  <p:embed/>
                </p:oleObj>
              </mc:Choice>
              <mc:Fallback>
                <p:oleObj name="Equation" r:id="rId4" imgW="1841500" imgH="469900" progId="Equation.3">
                  <p:embed/>
                  <p:pic>
                    <p:nvPicPr>
                      <p:cNvPr id="0" name=""/>
                      <p:cNvPicPr/>
                      <p:nvPr/>
                    </p:nvPicPr>
                    <p:blipFill>
                      <a:blip r:embed="rId5"/>
                      <a:stretch>
                        <a:fillRect/>
                      </a:stretch>
                    </p:blipFill>
                    <p:spPr>
                      <a:xfrm>
                        <a:off x="4235658" y="3563150"/>
                        <a:ext cx="2147113" cy="54788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939231050"/>
              </p:ext>
            </p:extLst>
          </p:nvPr>
        </p:nvGraphicFramePr>
        <p:xfrm>
          <a:off x="564236" y="2767573"/>
          <a:ext cx="1674812" cy="606425"/>
        </p:xfrm>
        <a:graphic>
          <a:graphicData uri="http://schemas.openxmlformats.org/presentationml/2006/ole">
            <mc:AlternateContent xmlns:mc="http://schemas.openxmlformats.org/markup-compatibility/2006">
              <mc:Choice xmlns:v="urn:schemas-microsoft-com:vml" Requires="v">
                <p:oleObj spid="_x0000_s141443" name="Equation" r:id="rId6" imgW="1435100" imgH="520700" progId="Equation.3">
                  <p:embed/>
                </p:oleObj>
              </mc:Choice>
              <mc:Fallback>
                <p:oleObj name="Equation" r:id="rId6" imgW="1435100" imgH="520700" progId="Equation.3">
                  <p:embed/>
                  <p:pic>
                    <p:nvPicPr>
                      <p:cNvPr id="0" name=""/>
                      <p:cNvPicPr/>
                      <p:nvPr/>
                    </p:nvPicPr>
                    <p:blipFill>
                      <a:blip r:embed="rId7"/>
                      <a:stretch>
                        <a:fillRect/>
                      </a:stretch>
                    </p:blipFill>
                    <p:spPr>
                      <a:xfrm>
                        <a:off x="564236" y="2767573"/>
                        <a:ext cx="1674812" cy="6064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235549998"/>
              </p:ext>
            </p:extLst>
          </p:nvPr>
        </p:nvGraphicFramePr>
        <p:xfrm>
          <a:off x="4160838" y="4452938"/>
          <a:ext cx="3775075" cy="576262"/>
        </p:xfrm>
        <a:graphic>
          <a:graphicData uri="http://schemas.openxmlformats.org/presentationml/2006/ole">
            <mc:AlternateContent xmlns:mc="http://schemas.openxmlformats.org/markup-compatibility/2006">
              <mc:Choice xmlns:v="urn:schemas-microsoft-com:vml" Requires="v">
                <p:oleObj spid="_x0000_s141444" name="Equation" r:id="rId8" imgW="3238500" imgH="495300" progId="Equation.3">
                  <p:embed/>
                </p:oleObj>
              </mc:Choice>
              <mc:Fallback>
                <p:oleObj name="Equation" r:id="rId8" imgW="3238500" imgH="495300" progId="Equation.3">
                  <p:embed/>
                  <p:pic>
                    <p:nvPicPr>
                      <p:cNvPr id="0" name=""/>
                      <p:cNvPicPr/>
                      <p:nvPr/>
                    </p:nvPicPr>
                    <p:blipFill>
                      <a:blip r:embed="rId9"/>
                      <a:stretch>
                        <a:fillRect/>
                      </a:stretch>
                    </p:blipFill>
                    <p:spPr>
                      <a:xfrm>
                        <a:off x="4160838" y="4452938"/>
                        <a:ext cx="3775075" cy="576262"/>
                      </a:xfrm>
                      <a:prstGeom prst="rect">
                        <a:avLst/>
                      </a:prstGeom>
                    </p:spPr>
                  </p:pic>
                </p:oleObj>
              </mc:Fallback>
            </mc:AlternateContent>
          </a:graphicData>
        </a:graphic>
      </p:graphicFrame>
      <p:sp>
        <p:nvSpPr>
          <p:cNvPr id="14" name="Rectangle 13"/>
          <p:cNvSpPr/>
          <p:nvPr/>
        </p:nvSpPr>
        <p:spPr>
          <a:xfrm>
            <a:off x="4238113" y="5109476"/>
            <a:ext cx="2954171" cy="707886"/>
          </a:xfrm>
          <a:prstGeom prst="rect">
            <a:avLst/>
          </a:prstGeom>
        </p:spPr>
        <p:txBody>
          <a:bodyPr wrap="none">
            <a:spAutoFit/>
          </a:bodyPr>
          <a:lstStyle/>
          <a:p>
            <a:r>
              <a:rPr lang="en-US" sz="4000" i="1" dirty="0" err="1" smtClean="0">
                <a:solidFill>
                  <a:srgbClr val="000000"/>
                </a:solidFill>
                <a:latin typeface="Times New Roman"/>
                <a:ea typeface="+mn-ea"/>
                <a:cs typeface="Times New Roman"/>
              </a:rPr>
              <a:t>v</a:t>
            </a:r>
            <a:r>
              <a:rPr lang="en-US" sz="4000" i="1" baseline="-25000" dirty="0" err="1" smtClean="0">
                <a:solidFill>
                  <a:srgbClr val="000000"/>
                </a:solidFill>
                <a:latin typeface="Times New Roman"/>
                <a:ea typeface="+mn-ea"/>
                <a:cs typeface="Times New Roman"/>
              </a:rPr>
              <a:t>x,f</a:t>
            </a:r>
            <a:r>
              <a:rPr lang="en-US" sz="4000" i="1" baseline="-25000" dirty="0" smtClean="0">
                <a:solidFill>
                  <a:srgbClr val="000000"/>
                </a:solidFill>
                <a:latin typeface="Times New Roman"/>
                <a:ea typeface="+mn-ea"/>
                <a:cs typeface="Times New Roman"/>
              </a:rPr>
              <a:t> </a:t>
            </a:r>
            <a:r>
              <a:rPr lang="en-US" sz="4000" dirty="0" smtClean="0">
                <a:solidFill>
                  <a:srgbClr val="000000"/>
                </a:solidFill>
                <a:latin typeface="Times New Roman"/>
                <a:ea typeface="+mn-ea"/>
                <a:cs typeface="Times New Roman"/>
              </a:rPr>
              <a:t>= -20 m/s</a:t>
            </a:r>
            <a:endParaRPr lang="en-US" sz="4000" i="1" baseline="-25000" dirty="0">
              <a:solidFill>
                <a:srgbClr val="000000"/>
              </a:solidFill>
              <a:latin typeface="Times New Roman"/>
              <a:ea typeface="+mn-ea"/>
              <a:cs typeface="Times New Roman"/>
            </a:endParaRPr>
          </a:p>
        </p:txBody>
      </p:sp>
      <p:sp>
        <p:nvSpPr>
          <p:cNvPr id="15" name="Rectangle 14"/>
          <p:cNvSpPr/>
          <p:nvPr/>
        </p:nvSpPr>
        <p:spPr>
          <a:xfrm>
            <a:off x="4206714" y="5916146"/>
            <a:ext cx="2954171" cy="707886"/>
          </a:xfrm>
          <a:prstGeom prst="rect">
            <a:avLst/>
          </a:prstGeom>
        </p:spPr>
        <p:txBody>
          <a:bodyPr wrap="none">
            <a:spAutoFit/>
          </a:bodyPr>
          <a:lstStyle/>
          <a:p>
            <a:r>
              <a:rPr lang="en-US" sz="4000" i="1" dirty="0" err="1" smtClean="0">
                <a:solidFill>
                  <a:srgbClr val="000000"/>
                </a:solidFill>
                <a:latin typeface="Times New Roman"/>
                <a:ea typeface="+mn-ea"/>
                <a:cs typeface="Times New Roman"/>
              </a:rPr>
              <a:t>v</a:t>
            </a:r>
            <a:r>
              <a:rPr lang="en-US" sz="4000" i="1" baseline="-25000" dirty="0" err="1" smtClean="0">
                <a:solidFill>
                  <a:srgbClr val="000000"/>
                </a:solidFill>
                <a:latin typeface="Times New Roman"/>
                <a:ea typeface="+mn-ea"/>
                <a:cs typeface="Times New Roman"/>
              </a:rPr>
              <a:t>x,f</a:t>
            </a:r>
            <a:r>
              <a:rPr lang="en-US" sz="4000" i="1" baseline="-25000" dirty="0" smtClean="0">
                <a:solidFill>
                  <a:srgbClr val="000000"/>
                </a:solidFill>
                <a:latin typeface="Times New Roman"/>
                <a:ea typeface="+mn-ea"/>
                <a:cs typeface="Times New Roman"/>
              </a:rPr>
              <a:t> </a:t>
            </a:r>
            <a:r>
              <a:rPr lang="en-US" sz="4000" dirty="0" smtClean="0">
                <a:solidFill>
                  <a:srgbClr val="000000"/>
                </a:solidFill>
                <a:latin typeface="Times New Roman"/>
                <a:ea typeface="+mn-ea"/>
                <a:cs typeface="Times New Roman"/>
              </a:rPr>
              <a:t>= -30 m/s</a:t>
            </a:r>
            <a:endParaRPr lang="en-US" sz="4000" i="1" baseline="-25000" dirty="0">
              <a:solidFill>
                <a:srgbClr val="000000"/>
              </a:solidFill>
              <a:latin typeface="Times New Roman"/>
              <a:ea typeface="+mn-ea"/>
              <a:cs typeface="Times New Roman"/>
            </a:endParaRPr>
          </a:p>
        </p:txBody>
      </p:sp>
    </p:spTree>
    <p:extLst>
      <p:ext uri="{BB962C8B-B14F-4D97-AF65-F5344CB8AC3E}">
        <p14:creationId xmlns:p14="http://schemas.microsoft.com/office/powerpoint/2010/main" val="1584483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5125" y="1141787"/>
            <a:ext cx="5358384" cy="5422392"/>
          </a:xfrm>
        </p:spPr>
        <p:txBody>
          <a:bodyPr/>
          <a:lstStyle/>
          <a:p>
            <a:r>
              <a:rPr lang="en-US" sz="2200" dirty="0"/>
              <a:t>Galileo used inclined planes to study motion of objects that are accelerated due to gravity:</a:t>
            </a:r>
          </a:p>
          <a:p>
            <a:pPr lvl="1"/>
            <a:r>
              <a:rPr lang="en-US" sz="2200" dirty="0"/>
              <a:t>He found that when a ball rolls down an incline starting at rest, the ratio of the distance traveled to the square of the amount of time needed to travel that distance is constant: </a:t>
            </a:r>
            <a:endParaRPr lang="en-US" sz="2200" dirty="0" smtClean="0"/>
          </a:p>
          <a:p>
            <a:pPr lvl="1"/>
            <a:endParaRPr lang="en-US" sz="2200" dirty="0" smtClean="0"/>
          </a:p>
          <a:p>
            <a:pPr marL="457200" lvl="1" indent="0">
              <a:buNone/>
            </a:pPr>
            <a:endParaRPr lang="en-US" sz="2200" dirty="0" smtClean="0"/>
          </a:p>
          <a:p>
            <a:pPr lvl="1"/>
            <a:r>
              <a:rPr lang="en-US" sz="2200" dirty="0"/>
              <a:t>T</a:t>
            </a:r>
            <a:r>
              <a:rPr lang="en-US" sz="2200" dirty="0" smtClean="0"/>
              <a:t>his </a:t>
            </a:r>
            <a:r>
              <a:rPr lang="en-US" sz="2200" dirty="0"/>
              <a:t>ratio is proportional to </a:t>
            </a:r>
            <a:r>
              <a:rPr lang="en-US" sz="2200" i="1" dirty="0"/>
              <a:t>a</a:t>
            </a:r>
            <a:r>
              <a:rPr lang="en-US" sz="2200" i="1" baseline="-25000" dirty="0"/>
              <a:t>x</a:t>
            </a:r>
            <a:r>
              <a:rPr lang="en-US" sz="2200" dirty="0" smtClean="0"/>
              <a:t>:</a:t>
            </a:r>
          </a:p>
          <a:p>
            <a:pPr lvl="1"/>
            <a:endParaRPr lang="en-US" sz="2200" dirty="0"/>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7" name="Text Placeholder 6"/>
          <p:cNvSpPr>
            <a:spLocks noGrp="1"/>
          </p:cNvSpPr>
          <p:nvPr>
            <p:ph type="body" sz="quarter" idx="11"/>
          </p:nvPr>
        </p:nvSpPr>
        <p:spPr/>
        <p:txBody>
          <a:bodyPr/>
          <a:lstStyle/>
          <a:p>
            <a:r>
              <a:rPr lang="en-US" dirty="0"/>
              <a:t>Section 3.7: Inclined </a:t>
            </a:r>
            <a:r>
              <a:rPr lang="en-US" dirty="0" smtClean="0"/>
              <a:t>planes</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902947995"/>
              </p:ext>
            </p:extLst>
          </p:nvPr>
        </p:nvGraphicFramePr>
        <p:xfrm>
          <a:off x="2236030" y="3943383"/>
          <a:ext cx="1422400" cy="812800"/>
        </p:xfrm>
        <a:graphic>
          <a:graphicData uri="http://schemas.openxmlformats.org/presentationml/2006/ole">
            <mc:AlternateContent xmlns:mc="http://schemas.openxmlformats.org/markup-compatibility/2006">
              <mc:Choice xmlns:v="urn:schemas-microsoft-com:vml" Requires="v">
                <p:oleObj spid="_x0000_s25108" name="Equation" r:id="rId3" imgW="1422400" imgH="812800" progId="Equation.DSMT4">
                  <p:embed/>
                </p:oleObj>
              </mc:Choice>
              <mc:Fallback>
                <p:oleObj name="Equation" r:id="rId3" imgW="1422400" imgH="812800" progId="Equation.DSMT4">
                  <p:embed/>
                  <p:pic>
                    <p:nvPicPr>
                      <p:cNvPr id="0" name=""/>
                      <p:cNvPicPr/>
                      <p:nvPr/>
                    </p:nvPicPr>
                    <p:blipFill>
                      <a:blip r:embed="rId4"/>
                      <a:stretch>
                        <a:fillRect/>
                      </a:stretch>
                    </p:blipFill>
                    <p:spPr>
                      <a:xfrm>
                        <a:off x="2236030" y="3943383"/>
                        <a:ext cx="1422400" cy="812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55018191"/>
              </p:ext>
            </p:extLst>
          </p:nvPr>
        </p:nvGraphicFramePr>
        <p:xfrm>
          <a:off x="2601123" y="5298821"/>
          <a:ext cx="990600" cy="812800"/>
        </p:xfrm>
        <a:graphic>
          <a:graphicData uri="http://schemas.openxmlformats.org/presentationml/2006/ole">
            <mc:AlternateContent xmlns:mc="http://schemas.openxmlformats.org/markup-compatibility/2006">
              <mc:Choice xmlns:v="urn:schemas-microsoft-com:vml" Requires="v">
                <p:oleObj spid="_x0000_s25109" name="Equation" r:id="rId5" imgW="990600" imgH="812800" progId="Equation.DSMT4">
                  <p:embed/>
                </p:oleObj>
              </mc:Choice>
              <mc:Fallback>
                <p:oleObj name="Equation" r:id="rId5" imgW="990600" imgH="812800" progId="Equation.DSMT4">
                  <p:embed/>
                  <p:pic>
                    <p:nvPicPr>
                      <p:cNvPr id="0" name=""/>
                      <p:cNvPicPr/>
                      <p:nvPr/>
                    </p:nvPicPr>
                    <p:blipFill>
                      <a:blip r:embed="rId6"/>
                      <a:stretch>
                        <a:fillRect/>
                      </a:stretch>
                    </p:blipFill>
                    <p:spPr>
                      <a:xfrm>
                        <a:off x="2601123" y="5298821"/>
                        <a:ext cx="990600" cy="812800"/>
                      </a:xfrm>
                      <a:prstGeom prst="rect">
                        <a:avLst/>
                      </a:prstGeom>
                    </p:spPr>
                  </p:pic>
                </p:oleObj>
              </mc:Fallback>
            </mc:AlternateContent>
          </a:graphicData>
        </a:graphic>
      </p:graphicFrame>
      <p:pic>
        <p:nvPicPr>
          <p:cNvPr id="10" name="Picture 9" descr="03_21_Figure.jpg"/>
          <p:cNvPicPr>
            <a:picLocks noChangeAspect="1"/>
          </p:cNvPicPr>
          <p:nvPr/>
        </p:nvPicPr>
        <p:blipFill rotWithShape="1">
          <a:blip r:embed="rId7">
            <a:extLst>
              <a:ext uri="{28A0092B-C50C-407E-A947-70E740481C1C}">
                <a14:useLocalDpi xmlns:a14="http://schemas.microsoft.com/office/drawing/2010/main" val="0"/>
              </a:ext>
            </a:extLst>
          </a:blip>
          <a:srcRect b="2690"/>
          <a:stretch/>
        </p:blipFill>
        <p:spPr>
          <a:xfrm>
            <a:off x="5570167" y="1362931"/>
            <a:ext cx="3522202" cy="3143730"/>
          </a:xfrm>
          <a:prstGeom prst="rect">
            <a:avLst/>
          </a:prstGeom>
        </p:spPr>
      </p:pic>
    </p:spTree>
    <p:extLst>
      <p:ext uri="{BB962C8B-B14F-4D97-AF65-F5344CB8AC3E}">
        <p14:creationId xmlns:p14="http://schemas.microsoft.com/office/powerpoint/2010/main" val="211725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4" name="Text Placeholder 3"/>
          <p:cNvSpPr>
            <a:spLocks noGrp="1"/>
          </p:cNvSpPr>
          <p:nvPr>
            <p:ph type="body" sz="quarter" idx="11"/>
          </p:nvPr>
        </p:nvSpPr>
        <p:spPr/>
        <p:txBody>
          <a:bodyPr/>
          <a:lstStyle/>
          <a:p>
            <a:r>
              <a:rPr lang="en-US" dirty="0"/>
              <a:t>Section 3.7: Inclined </a:t>
            </a:r>
            <a:r>
              <a:rPr lang="en-US" dirty="0" smtClean="0"/>
              <a:t>planes</a:t>
            </a:r>
            <a:endParaRPr lang="en-US" dirty="0"/>
          </a:p>
        </p:txBody>
      </p:sp>
      <p:sp>
        <p:nvSpPr>
          <p:cNvPr id="2" name="Content Placeholder 1"/>
          <p:cNvSpPr>
            <a:spLocks noGrp="1"/>
          </p:cNvSpPr>
          <p:nvPr>
            <p:ph idx="1"/>
          </p:nvPr>
        </p:nvSpPr>
        <p:spPr>
          <a:xfrm>
            <a:off x="365124" y="1170432"/>
            <a:ext cx="3922041" cy="5422392"/>
          </a:xfrm>
        </p:spPr>
        <p:txBody>
          <a:bodyPr/>
          <a:lstStyle/>
          <a:p>
            <a:r>
              <a:rPr lang="en-US" sz="2200" dirty="0"/>
              <a:t>Galileo observed that</a:t>
            </a:r>
          </a:p>
          <a:p>
            <a:pPr lvl="1"/>
            <a:r>
              <a:rPr lang="en-US" sz="2200" dirty="0"/>
              <a:t>For each value of the angle </a:t>
            </a:r>
            <a:r>
              <a:rPr lang="en-US" sz="2200" i="1" dirty="0">
                <a:sym typeface="Symbol"/>
              </a:rPr>
              <a:t></a:t>
            </a:r>
            <a:r>
              <a:rPr lang="en-US" sz="2200" dirty="0" smtClean="0"/>
              <a:t>, </a:t>
            </a:r>
            <a:r>
              <a:rPr lang="en-US" sz="2200" i="1" dirty="0"/>
              <a:t>a</a:t>
            </a:r>
            <a:r>
              <a:rPr lang="en-US" sz="2200" i="1" baseline="-25000" dirty="0"/>
              <a:t>x</a:t>
            </a:r>
            <a:r>
              <a:rPr lang="en-US" sz="2200" dirty="0"/>
              <a:t> along the incline is a constant. </a:t>
            </a:r>
          </a:p>
          <a:p>
            <a:pPr lvl="1"/>
            <a:r>
              <a:rPr lang="en-US" sz="2200" i="1" dirty="0"/>
              <a:t>a</a:t>
            </a:r>
            <a:r>
              <a:rPr lang="en-US" sz="2200" i="1" baseline="-25000" dirty="0"/>
              <a:t>x</a:t>
            </a:r>
            <a:r>
              <a:rPr lang="en-US" sz="2200" dirty="0"/>
              <a:t> along the incline increases as </a:t>
            </a:r>
            <a:r>
              <a:rPr lang="en-US" sz="2200" i="1" dirty="0">
                <a:sym typeface="Symbol"/>
              </a:rPr>
              <a:t></a:t>
            </a:r>
            <a:r>
              <a:rPr lang="en-US" sz="2200" dirty="0" smtClean="0"/>
              <a:t> </a:t>
            </a:r>
            <a:r>
              <a:rPr lang="en-US" sz="2200" dirty="0"/>
              <a:t>increases. </a:t>
            </a:r>
          </a:p>
          <a:p>
            <a:pPr lvl="1"/>
            <a:r>
              <a:rPr lang="en-US" sz="2200" dirty="0" smtClean="0"/>
              <a:t>Experimentally </a:t>
            </a:r>
            <a:br>
              <a:rPr lang="en-US" sz="2200" dirty="0" smtClean="0"/>
            </a:br>
            <a:r>
              <a:rPr lang="en-US" sz="2200" i="1" dirty="0" smtClean="0"/>
              <a:t>a</a:t>
            </a:r>
            <a:r>
              <a:rPr lang="en-US" sz="2200" i="1" baseline="-25000" dirty="0" smtClean="0"/>
              <a:t>x</a:t>
            </a:r>
            <a:r>
              <a:rPr lang="en-US" sz="2200" dirty="0" smtClean="0"/>
              <a:t> = +</a:t>
            </a:r>
            <a:r>
              <a:rPr lang="en-US" sz="2200" i="1" dirty="0" smtClean="0"/>
              <a:t>g</a:t>
            </a:r>
            <a:r>
              <a:rPr lang="en-US" sz="2200" dirty="0" smtClean="0"/>
              <a:t> sin </a:t>
            </a:r>
            <a:r>
              <a:rPr lang="en-US" sz="2200" i="1" dirty="0">
                <a:sym typeface="Symbol"/>
              </a:rPr>
              <a:t></a:t>
            </a:r>
            <a:r>
              <a:rPr lang="en-US" sz="2200" dirty="0"/>
              <a:t> </a:t>
            </a:r>
          </a:p>
        </p:txBody>
      </p:sp>
      <p:pic>
        <p:nvPicPr>
          <p:cNvPr id="6" name="Picture 5" descr="03_22_Figure.jpg"/>
          <p:cNvPicPr>
            <a:picLocks noChangeAspect="1"/>
          </p:cNvPicPr>
          <p:nvPr/>
        </p:nvPicPr>
        <p:blipFill rotWithShape="1">
          <a:blip r:embed="rId2">
            <a:extLst>
              <a:ext uri="{28A0092B-C50C-407E-A947-70E740481C1C}">
                <a14:useLocalDpi xmlns:a14="http://schemas.microsoft.com/office/drawing/2010/main" val="0"/>
              </a:ext>
            </a:extLst>
          </a:blip>
          <a:srcRect b="2553"/>
          <a:stretch/>
        </p:blipFill>
        <p:spPr>
          <a:xfrm>
            <a:off x="4264394" y="1356687"/>
            <a:ext cx="4808481" cy="3894620"/>
          </a:xfrm>
          <a:prstGeom prst="rect">
            <a:avLst/>
          </a:prstGeom>
        </p:spPr>
      </p:pic>
    </p:spTree>
    <p:extLst>
      <p:ext uri="{BB962C8B-B14F-4D97-AF65-F5344CB8AC3E}">
        <p14:creationId xmlns:p14="http://schemas.microsoft.com/office/powerpoint/2010/main" val="3405573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3124200"/>
            <a:ext cx="3392503" cy="1569660"/>
          </a:xfrm>
        </p:spPr>
        <p:txBody>
          <a:bodyPr/>
          <a:lstStyle/>
          <a:p>
            <a:r>
              <a:rPr lang="en-US" dirty="0"/>
              <a:t>Chapter 3 </a:t>
            </a:r>
            <a:r>
              <a:rPr lang="en-US" dirty="0" smtClean="0"/>
              <a:t>Acceleration</a:t>
            </a:r>
            <a:r>
              <a:rPr lang="en-US" dirty="0"/>
              <a:t/>
            </a:r>
            <a:br>
              <a:rPr lang="en-US" dirty="0"/>
            </a:br>
            <a:r>
              <a:rPr lang="en-US" dirty="0" smtClean="0">
                <a:solidFill>
                  <a:schemeClr val="tx1"/>
                </a:solidFill>
              </a:rPr>
              <a:t>Lecture 3</a:t>
            </a:r>
            <a:endParaRPr lang="en-US" dirty="0">
              <a:solidFill>
                <a:schemeClr val="tx1"/>
              </a:solidFill>
            </a:endParaRPr>
          </a:p>
        </p:txBody>
      </p:sp>
      <p:sp>
        <p:nvSpPr>
          <p:cNvPr id="5" name="Rectangle 17"/>
          <p:cNvSpPr>
            <a:spLocks noGrp="1" noChangeArrowheads="1"/>
          </p:cNvSpPr>
          <p:nvPr>
            <p:ph type="ftr" sz="quarter" idx="3"/>
          </p:nvPr>
        </p:nvSpPr>
        <p:spPr/>
        <p:txBody>
          <a:bodyPr/>
          <a:lstStyle/>
          <a:p>
            <a:r>
              <a:rPr lang="en-GB" dirty="0" smtClean="0"/>
              <a:t>© 2015 Pearson Education, Inc. </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extLst>
      <p:ext uri="{BB962C8B-B14F-4D97-AF65-F5344CB8AC3E}">
        <p14:creationId xmlns:p14="http://schemas.microsoft.com/office/powerpoint/2010/main" val="165227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a:t>We can write down the definition for the </a:t>
            </a:r>
            <a:r>
              <a:rPr lang="en-US" i="1" dirty="0"/>
              <a:t>x</a:t>
            </a:r>
            <a:r>
              <a:rPr lang="en-US" dirty="0"/>
              <a:t> component of </a:t>
            </a:r>
            <a:r>
              <a:rPr lang="en-US" i="1" dirty="0"/>
              <a:t>average </a:t>
            </a:r>
            <a:r>
              <a:rPr lang="en-US" i="1" dirty="0" smtClean="0"/>
              <a:t>acceleration</a:t>
            </a:r>
            <a:r>
              <a:rPr lang="en-US" dirty="0" smtClean="0"/>
              <a:t>:</a:t>
            </a:r>
          </a:p>
          <a:p>
            <a:endParaRPr lang="en-US" dirty="0" smtClean="0"/>
          </a:p>
          <a:p>
            <a:endParaRPr lang="en-US" dirty="0"/>
          </a:p>
          <a:p>
            <a:endParaRPr lang="en-US" dirty="0"/>
          </a:p>
          <a:p>
            <a:r>
              <a:rPr lang="en-US" dirty="0"/>
              <a:t>Notice the similarity between this definition and the definition of average velocity in chapter </a:t>
            </a:r>
            <a:r>
              <a:rPr lang="en-US" dirty="0" smtClean="0"/>
              <a:t>2:</a:t>
            </a:r>
            <a:endParaRPr lang="en-US" dirty="0"/>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1" name="Text Placeholder 10"/>
          <p:cNvSpPr>
            <a:spLocks noGrp="1"/>
          </p:cNvSpPr>
          <p:nvPr>
            <p:ph type="body" sz="quarter" idx="11"/>
          </p:nvPr>
        </p:nvSpPr>
        <p:spPr/>
        <p:txBody>
          <a:bodyPr/>
          <a:lstStyle/>
          <a:p>
            <a:r>
              <a:rPr lang="en-US" dirty="0"/>
              <a:t>Section 3.5: Motion with constant acceleration</a:t>
            </a:r>
          </a:p>
        </p:txBody>
      </p:sp>
      <p:graphicFrame>
        <p:nvGraphicFramePr>
          <p:cNvPr id="7" name="Object 6"/>
          <p:cNvGraphicFramePr>
            <a:graphicFrameLocks noChangeAspect="1"/>
          </p:cNvGraphicFramePr>
          <p:nvPr>
            <p:extLst>
              <p:ext uri="{D42A27DB-BD31-4B8C-83A1-F6EECF244321}">
                <p14:modId xmlns:p14="http://schemas.microsoft.com/office/powerpoint/2010/main" val="2243430528"/>
              </p:ext>
            </p:extLst>
          </p:nvPr>
        </p:nvGraphicFramePr>
        <p:xfrm>
          <a:off x="2959100" y="2330450"/>
          <a:ext cx="3225800" cy="1054100"/>
        </p:xfrm>
        <a:graphic>
          <a:graphicData uri="http://schemas.openxmlformats.org/presentationml/2006/ole">
            <mc:AlternateContent xmlns:mc="http://schemas.openxmlformats.org/markup-compatibility/2006">
              <mc:Choice xmlns:v="urn:schemas-microsoft-com:vml" Requires="v">
                <p:oleObj spid="_x0000_s1664" name="Equation" r:id="rId4" imgW="3225800" imgH="1054100" progId="Equation.3">
                  <p:embed/>
                </p:oleObj>
              </mc:Choice>
              <mc:Fallback>
                <p:oleObj name="Equation" r:id="rId4" imgW="3225800" imgH="1054100" progId="Equation.3">
                  <p:embed/>
                  <p:pic>
                    <p:nvPicPr>
                      <p:cNvPr id="0" name=""/>
                      <p:cNvPicPr/>
                      <p:nvPr/>
                    </p:nvPicPr>
                    <p:blipFill>
                      <a:blip r:embed="rId5"/>
                      <a:stretch>
                        <a:fillRect/>
                      </a:stretch>
                    </p:blipFill>
                    <p:spPr>
                      <a:xfrm>
                        <a:off x="2959100" y="2330450"/>
                        <a:ext cx="3225800" cy="10541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03010813"/>
              </p:ext>
            </p:extLst>
          </p:nvPr>
        </p:nvGraphicFramePr>
        <p:xfrm>
          <a:off x="3200400" y="4946650"/>
          <a:ext cx="2743200" cy="1003300"/>
        </p:xfrm>
        <a:graphic>
          <a:graphicData uri="http://schemas.openxmlformats.org/presentationml/2006/ole">
            <mc:AlternateContent xmlns:mc="http://schemas.openxmlformats.org/markup-compatibility/2006">
              <mc:Choice xmlns:v="urn:schemas-microsoft-com:vml" Requires="v">
                <p:oleObj spid="_x0000_s1665" name="Equation" r:id="rId6" imgW="2743200" imgH="1003300" progId="Equation.DSMT4">
                  <p:embed/>
                </p:oleObj>
              </mc:Choice>
              <mc:Fallback>
                <p:oleObj name="Equation" r:id="rId6" imgW="2743200" imgH="1003300" progId="Equation.DSMT4">
                  <p:embed/>
                  <p:pic>
                    <p:nvPicPr>
                      <p:cNvPr id="0" name=""/>
                      <p:cNvPicPr/>
                      <p:nvPr/>
                    </p:nvPicPr>
                    <p:blipFill>
                      <a:blip r:embed="rId7"/>
                      <a:stretch>
                        <a:fillRect/>
                      </a:stretch>
                    </p:blipFill>
                    <p:spPr>
                      <a:xfrm>
                        <a:off x="3200400" y="4946650"/>
                        <a:ext cx="2743200" cy="1003300"/>
                      </a:xfrm>
                      <a:prstGeom prst="rect">
                        <a:avLst/>
                      </a:prstGeom>
                    </p:spPr>
                  </p:pic>
                </p:oleObj>
              </mc:Fallback>
            </mc:AlternateContent>
          </a:graphicData>
        </a:graphic>
      </p:graphicFrame>
    </p:spTree>
    <p:extLst>
      <p:ext uri="{BB962C8B-B14F-4D97-AF65-F5344CB8AC3E}">
        <p14:creationId xmlns:p14="http://schemas.microsoft.com/office/powerpoint/2010/main" val="20640352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GB" dirty="0" smtClean="0"/>
              <a:t>© 2015 Pearson Education, Inc. </a:t>
            </a:r>
            <a:endParaRPr lang="en-GB" dirty="0"/>
          </a:p>
        </p:txBody>
      </p:sp>
      <p:sp>
        <p:nvSpPr>
          <p:cNvPr id="10" name="Text Placeholder 9"/>
          <p:cNvSpPr>
            <a:spLocks noGrp="1"/>
          </p:cNvSpPr>
          <p:nvPr>
            <p:ph type="body" sz="quarter" idx="11"/>
          </p:nvPr>
        </p:nvSpPr>
        <p:spPr/>
        <p:txBody>
          <a:bodyPr/>
          <a:lstStyle/>
          <a:p>
            <a:r>
              <a:rPr lang="en-US" dirty="0"/>
              <a:t>Chapter </a:t>
            </a:r>
            <a:r>
              <a:rPr lang="en-US" dirty="0" smtClean="0"/>
              <a:t>2 Review</a:t>
            </a:r>
          </a:p>
          <a:p>
            <a:r>
              <a:rPr lang="en-US" dirty="0">
                <a:solidFill>
                  <a:srgbClr val="FFFFFF"/>
                </a:solidFill>
              </a:rPr>
              <a:t>Looking Back: Visualizing </a:t>
            </a:r>
            <a:r>
              <a:rPr lang="en-US" dirty="0" smtClean="0">
                <a:solidFill>
                  <a:srgbClr val="FFFFFF"/>
                </a:solidFill>
              </a:rPr>
              <a:t>motion</a:t>
            </a:r>
            <a:endParaRPr lang="en-US" dirty="0">
              <a:solidFill>
                <a:srgbClr val="FFFFFF"/>
              </a:solidFill>
            </a:endParaRPr>
          </a:p>
        </p:txBody>
      </p:sp>
      <p:sp>
        <p:nvSpPr>
          <p:cNvPr id="9" name="Content Placeholder 8"/>
          <p:cNvSpPr>
            <a:spLocks noGrp="1"/>
          </p:cNvSpPr>
          <p:nvPr>
            <p:ph idx="1"/>
          </p:nvPr>
        </p:nvSpPr>
        <p:spPr>
          <a:xfrm>
            <a:off x="365125" y="1170432"/>
            <a:ext cx="4848312" cy="2522819"/>
          </a:xfrm>
        </p:spPr>
        <p:txBody>
          <a:bodyPr/>
          <a:lstStyle/>
          <a:p>
            <a:r>
              <a:rPr lang="en-US" dirty="0"/>
              <a:t>T</a:t>
            </a:r>
            <a:r>
              <a:rPr lang="en-US" dirty="0" smtClean="0"/>
              <a:t>he </a:t>
            </a:r>
            <a:r>
              <a:rPr lang="en-US" dirty="0"/>
              <a:t>motion of an object </a:t>
            </a:r>
            <a:r>
              <a:rPr lang="en-US" dirty="0" smtClean="0"/>
              <a:t>can be </a:t>
            </a:r>
            <a:r>
              <a:rPr lang="en-US" dirty="0"/>
              <a:t>determined by looking at its location in individual frames of a film clip recorded at equally spaced times</a:t>
            </a:r>
            <a:r>
              <a:rPr lang="en-US" dirty="0" smtClean="0"/>
              <a:t>.</a:t>
            </a:r>
            <a:endParaRPr lang="en-US" dirty="0"/>
          </a:p>
        </p:txBody>
      </p:sp>
      <p:pic>
        <p:nvPicPr>
          <p:cNvPr id="11" name="Picture 10" descr="02_01_Figure.jpg"/>
          <p:cNvPicPr>
            <a:picLocks noChangeAspect="1"/>
          </p:cNvPicPr>
          <p:nvPr/>
        </p:nvPicPr>
        <p:blipFill rotWithShape="1">
          <a:blip r:embed="rId3">
            <a:extLst>
              <a:ext uri="{28A0092B-C50C-407E-A947-70E740481C1C}">
                <a14:useLocalDpi xmlns:a14="http://schemas.microsoft.com/office/drawing/2010/main" val="0"/>
              </a:ext>
            </a:extLst>
          </a:blip>
          <a:srcRect b="2705"/>
          <a:stretch/>
        </p:blipFill>
        <p:spPr>
          <a:xfrm>
            <a:off x="6369088" y="1362126"/>
            <a:ext cx="1878695" cy="5192467"/>
          </a:xfrm>
          <a:prstGeom prst="rect">
            <a:avLst/>
          </a:prstGeom>
        </p:spPr>
      </p:pic>
    </p:spTree>
    <p:extLst>
      <p:ext uri="{BB962C8B-B14F-4D97-AF65-F5344CB8AC3E}">
        <p14:creationId xmlns:p14="http://schemas.microsoft.com/office/powerpoint/2010/main" val="234101691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3_16_Figure.jpg"/>
          <p:cNvPicPr>
            <a:picLocks noChangeAspect="1"/>
          </p:cNvPicPr>
          <p:nvPr/>
        </p:nvPicPr>
        <p:blipFill rotWithShape="1">
          <a:blip r:embed="rId4">
            <a:extLst>
              <a:ext uri="{28A0092B-C50C-407E-A947-70E740481C1C}">
                <a14:useLocalDpi xmlns:a14="http://schemas.microsoft.com/office/drawing/2010/main" val="0"/>
              </a:ext>
            </a:extLst>
          </a:blip>
          <a:srcRect b="2680"/>
          <a:stretch/>
        </p:blipFill>
        <p:spPr>
          <a:xfrm>
            <a:off x="4885214" y="1301388"/>
            <a:ext cx="4079734" cy="3313672"/>
          </a:xfrm>
          <a:prstGeom prst="rect">
            <a:avLst/>
          </a:prstGeom>
        </p:spPr>
      </p:pic>
      <p:sp>
        <p:nvSpPr>
          <p:cNvPr id="10" name="Content Placeholder 9"/>
          <p:cNvSpPr>
            <a:spLocks noGrp="1"/>
          </p:cNvSpPr>
          <p:nvPr>
            <p:ph idx="1"/>
          </p:nvPr>
        </p:nvSpPr>
        <p:spPr>
          <a:xfrm>
            <a:off x="365125" y="1170432"/>
            <a:ext cx="4453158" cy="5422392"/>
          </a:xfrm>
        </p:spPr>
        <p:txBody>
          <a:bodyPr/>
          <a:lstStyle/>
          <a:p>
            <a:r>
              <a:rPr lang="en-US" sz="2400" dirty="0"/>
              <a:t>Now let us consider the motion of an object with </a:t>
            </a:r>
            <a:r>
              <a:rPr lang="en-US" sz="2400" b="1" dirty="0"/>
              <a:t>constant acceleration</a:t>
            </a:r>
            <a:r>
              <a:rPr lang="en-US" sz="2400" dirty="0"/>
              <a:t>: </a:t>
            </a:r>
            <a:endParaRPr lang="en-US" sz="2400" dirty="0" smtClean="0"/>
          </a:p>
          <a:p>
            <a:pPr lvl="1"/>
            <a:r>
              <a:rPr lang="en-US" sz="2400" dirty="0" smtClean="0"/>
              <a:t>For motion with constant acceleration, </a:t>
            </a:r>
            <a:r>
              <a:rPr lang="en-US" sz="2400" i="1" dirty="0" smtClean="0"/>
              <a:t>a</a:t>
            </a:r>
            <a:r>
              <a:rPr lang="en-US" sz="2400" i="1" baseline="-25000" dirty="0" smtClean="0"/>
              <a:t>x,</a:t>
            </a:r>
            <a:r>
              <a:rPr lang="en-US" sz="2400" baseline="-25000" dirty="0" smtClean="0"/>
              <a:t>av</a:t>
            </a:r>
            <a:r>
              <a:rPr lang="en-US" sz="2400" dirty="0" smtClean="0"/>
              <a:t> = </a:t>
            </a:r>
            <a:r>
              <a:rPr lang="en-US" sz="2400" i="1" dirty="0" smtClean="0"/>
              <a:t>a</a:t>
            </a:r>
            <a:r>
              <a:rPr lang="en-US" sz="2400" i="1" baseline="-25000" dirty="0" smtClean="0"/>
              <a:t>x</a:t>
            </a:r>
            <a:r>
              <a:rPr lang="en-US" sz="2400" dirty="0" smtClean="0"/>
              <a:t> and </a:t>
            </a:r>
            <a:r>
              <a:rPr lang="en-US" sz="2400" i="1" dirty="0">
                <a:sym typeface="Symbol"/>
              </a:rPr>
              <a:t></a:t>
            </a:r>
            <a:r>
              <a:rPr lang="en-US" sz="2400" i="1" baseline="-25000" dirty="0" smtClean="0"/>
              <a:t>x</a:t>
            </a:r>
            <a:r>
              <a:rPr lang="en-US" sz="2400" dirty="0" smtClean="0"/>
              <a:t>(</a:t>
            </a:r>
            <a:r>
              <a:rPr lang="en-US" sz="2400" i="1" dirty="0" smtClean="0"/>
              <a:t>t</a:t>
            </a:r>
            <a:r>
              <a:rPr lang="en-US" sz="2400" dirty="0" smtClean="0"/>
              <a:t>)</a:t>
            </a:r>
            <a:r>
              <a:rPr lang="en-US" sz="2400" i="1" dirty="0" smtClean="0"/>
              <a:t> </a:t>
            </a:r>
            <a:r>
              <a:rPr lang="en-US" sz="2400" dirty="0" smtClean="0"/>
              <a:t>curve is a straight line</a:t>
            </a:r>
            <a:r>
              <a:rPr lang="en-US" sz="2400" dirty="0" smtClean="0"/>
              <a:t>.</a:t>
            </a:r>
            <a:br>
              <a:rPr lang="en-US" sz="2400" dirty="0" smtClean="0"/>
            </a:br>
            <a:r>
              <a:rPr lang="en-US" sz="2400" dirty="0" smtClean="0"/>
              <a:t> </a:t>
            </a:r>
            <a:endParaRPr lang="en-US" sz="2400" dirty="0" smtClean="0"/>
          </a:p>
          <a:p>
            <a:pPr lvl="1"/>
            <a:r>
              <a:rPr lang="en-US" sz="2400" dirty="0"/>
              <a:t>T</a:t>
            </a:r>
            <a:r>
              <a:rPr lang="en-US" sz="2400" dirty="0" smtClean="0"/>
              <a:t>he </a:t>
            </a:r>
            <a:r>
              <a:rPr lang="en-US" sz="2400" i="1" dirty="0"/>
              <a:t>x</a:t>
            </a:r>
            <a:r>
              <a:rPr lang="en-US" sz="2400" dirty="0"/>
              <a:t>-component of final velocity: </a:t>
            </a:r>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1" name="Text Placeholder 10"/>
          <p:cNvSpPr>
            <a:spLocks noGrp="1"/>
          </p:cNvSpPr>
          <p:nvPr>
            <p:ph type="body" sz="quarter" idx="11"/>
          </p:nvPr>
        </p:nvSpPr>
        <p:spPr/>
        <p:txBody>
          <a:bodyPr/>
          <a:lstStyle/>
          <a:p>
            <a:r>
              <a:rPr lang="en-US" dirty="0"/>
              <a:t>Section 3.5: Motion with constant acceleration</a:t>
            </a:r>
          </a:p>
        </p:txBody>
      </p:sp>
      <p:graphicFrame>
        <p:nvGraphicFramePr>
          <p:cNvPr id="13" name="Object 12"/>
          <p:cNvGraphicFramePr>
            <a:graphicFrameLocks noChangeAspect="1"/>
          </p:cNvGraphicFramePr>
          <p:nvPr>
            <p:extLst>
              <p:ext uri="{D42A27DB-BD31-4B8C-83A1-F6EECF244321}">
                <p14:modId xmlns:p14="http://schemas.microsoft.com/office/powerpoint/2010/main" val="2307883052"/>
              </p:ext>
            </p:extLst>
          </p:nvPr>
        </p:nvGraphicFramePr>
        <p:xfrm>
          <a:off x="2498718" y="4253623"/>
          <a:ext cx="1943100" cy="469900"/>
        </p:xfrm>
        <a:graphic>
          <a:graphicData uri="http://schemas.openxmlformats.org/presentationml/2006/ole">
            <mc:AlternateContent xmlns:mc="http://schemas.openxmlformats.org/markup-compatibility/2006">
              <mc:Choice xmlns:v="urn:schemas-microsoft-com:vml" Requires="v">
                <p:oleObj spid="_x0000_s9612" name="Equation" r:id="rId5" imgW="1943100" imgH="469900" progId="Equation.3">
                  <p:embed/>
                </p:oleObj>
              </mc:Choice>
              <mc:Fallback>
                <p:oleObj name="Equation" r:id="rId5" imgW="1943100" imgH="469900" progId="Equation.3">
                  <p:embed/>
                  <p:pic>
                    <p:nvPicPr>
                      <p:cNvPr id="0" name=""/>
                      <p:cNvPicPr/>
                      <p:nvPr/>
                    </p:nvPicPr>
                    <p:blipFill>
                      <a:blip r:embed="rId6"/>
                      <a:stretch>
                        <a:fillRect/>
                      </a:stretch>
                    </p:blipFill>
                    <p:spPr>
                      <a:xfrm>
                        <a:off x="2498718" y="4253623"/>
                        <a:ext cx="1943100" cy="4699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1368867"/>
              </p:ext>
            </p:extLst>
          </p:nvPr>
        </p:nvGraphicFramePr>
        <p:xfrm>
          <a:off x="5012150" y="5071615"/>
          <a:ext cx="3751263" cy="677862"/>
        </p:xfrm>
        <a:graphic>
          <a:graphicData uri="http://schemas.openxmlformats.org/presentationml/2006/ole">
            <mc:AlternateContent xmlns:mc="http://schemas.openxmlformats.org/markup-compatibility/2006">
              <mc:Choice xmlns:v="urn:schemas-microsoft-com:vml" Requires="v">
                <p:oleObj spid="_x0000_s9613" name="Equation" r:id="rId7" imgW="2870200" imgH="520700" progId="Equation.3">
                  <p:embed/>
                </p:oleObj>
              </mc:Choice>
              <mc:Fallback>
                <p:oleObj name="Equation" r:id="rId7" imgW="2870200" imgH="520700" progId="Equation.3">
                  <p:embed/>
                  <p:pic>
                    <p:nvPicPr>
                      <p:cNvPr id="0" name=""/>
                      <p:cNvPicPr/>
                      <p:nvPr/>
                    </p:nvPicPr>
                    <p:blipFill>
                      <a:blip r:embed="rId8"/>
                      <a:stretch>
                        <a:fillRect/>
                      </a:stretch>
                    </p:blipFill>
                    <p:spPr>
                      <a:xfrm>
                        <a:off x="5012150" y="5071615"/>
                        <a:ext cx="3751263" cy="67786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810219575"/>
              </p:ext>
            </p:extLst>
          </p:nvPr>
        </p:nvGraphicFramePr>
        <p:xfrm>
          <a:off x="7368101" y="3308887"/>
          <a:ext cx="1619342" cy="938310"/>
        </p:xfrm>
        <a:graphic>
          <a:graphicData uri="http://schemas.openxmlformats.org/presentationml/2006/ole">
            <mc:AlternateContent xmlns:mc="http://schemas.openxmlformats.org/markup-compatibility/2006">
              <mc:Choice xmlns:v="urn:schemas-microsoft-com:vml" Requires="v">
                <p:oleObj spid="_x0000_s9614" name="Equation" r:id="rId9" imgW="1358900" imgH="787400" progId="Equation.3">
                  <p:embed/>
                </p:oleObj>
              </mc:Choice>
              <mc:Fallback>
                <p:oleObj name="Equation" r:id="rId9" imgW="1358900" imgH="787400" progId="Equation.3">
                  <p:embed/>
                  <p:pic>
                    <p:nvPicPr>
                      <p:cNvPr id="0" name=""/>
                      <p:cNvPicPr/>
                      <p:nvPr/>
                    </p:nvPicPr>
                    <p:blipFill>
                      <a:blip r:embed="rId10"/>
                      <a:stretch>
                        <a:fillRect/>
                      </a:stretch>
                    </p:blipFill>
                    <p:spPr>
                      <a:xfrm>
                        <a:off x="7368101" y="3308887"/>
                        <a:ext cx="1619342" cy="938310"/>
                      </a:xfrm>
                      <a:prstGeom prst="rect">
                        <a:avLst/>
                      </a:prstGeom>
                      <a:solidFill>
                        <a:srgbClr val="FFFFFF"/>
                      </a:solidFill>
                    </p:spPr>
                  </p:pic>
                </p:oleObj>
              </mc:Fallback>
            </mc:AlternateContent>
          </a:graphicData>
        </a:graphic>
      </p:graphicFrame>
    </p:spTree>
    <p:extLst>
      <p:ext uri="{BB962C8B-B14F-4D97-AF65-F5344CB8AC3E}">
        <p14:creationId xmlns:p14="http://schemas.microsoft.com/office/powerpoint/2010/main" val="712408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3_17_Figure.jpg"/>
          <p:cNvPicPr>
            <a:picLocks noChangeAspect="1"/>
          </p:cNvPicPr>
          <p:nvPr/>
        </p:nvPicPr>
        <p:blipFill rotWithShape="1">
          <a:blip r:embed="rId4">
            <a:extLst>
              <a:ext uri="{28A0092B-C50C-407E-A947-70E740481C1C}">
                <a14:useLocalDpi xmlns:a14="http://schemas.microsoft.com/office/drawing/2010/main" val="0"/>
              </a:ext>
            </a:extLst>
          </a:blip>
          <a:srcRect b="2722"/>
          <a:stretch/>
        </p:blipFill>
        <p:spPr>
          <a:xfrm>
            <a:off x="6417773" y="1267490"/>
            <a:ext cx="2731618" cy="5324334"/>
          </a:xfrm>
          <a:prstGeom prst="rect">
            <a:avLst/>
          </a:prstGeom>
        </p:spPr>
      </p:pic>
      <p:sp>
        <p:nvSpPr>
          <p:cNvPr id="10" name="Content Placeholder 9"/>
          <p:cNvSpPr>
            <a:spLocks noGrp="1"/>
          </p:cNvSpPr>
          <p:nvPr>
            <p:ph idx="1"/>
          </p:nvPr>
        </p:nvSpPr>
        <p:spPr>
          <a:xfrm>
            <a:off x="365125" y="1170432"/>
            <a:ext cx="5937862" cy="2514347"/>
          </a:xfrm>
        </p:spPr>
        <p:txBody>
          <a:bodyPr/>
          <a:lstStyle/>
          <a:p>
            <a:r>
              <a:rPr lang="en-US" sz="2200" dirty="0"/>
              <a:t>T</a:t>
            </a:r>
            <a:r>
              <a:rPr lang="en-US" sz="2200" dirty="0" smtClean="0"/>
              <a:t>he </a:t>
            </a:r>
            <a:r>
              <a:rPr lang="en-US" sz="2200" dirty="0">
                <a:solidFill>
                  <a:srgbClr val="FF0000"/>
                </a:solidFill>
              </a:rPr>
              <a:t>displacement</a:t>
            </a:r>
            <a:r>
              <a:rPr lang="en-US" sz="2200" dirty="0"/>
              <a:t> of the object is </a:t>
            </a:r>
            <a:r>
              <a:rPr lang="en-US" sz="2200" dirty="0">
                <a:solidFill>
                  <a:srgbClr val="FF0000"/>
                </a:solidFill>
              </a:rPr>
              <a:t>equal</a:t>
            </a:r>
            <a:r>
              <a:rPr lang="en-US" sz="2200" dirty="0"/>
              <a:t> to the area </a:t>
            </a:r>
            <a:r>
              <a:rPr lang="en-US" sz="2200" dirty="0" smtClean="0"/>
              <a:t>(</a:t>
            </a:r>
            <a:r>
              <a:rPr lang="en-US" sz="2200" dirty="0" smtClean="0">
                <a:solidFill>
                  <a:srgbClr val="FF0000"/>
                </a:solidFill>
              </a:rPr>
              <a:t>integral</a:t>
            </a:r>
            <a:r>
              <a:rPr lang="en-US" sz="2200" dirty="0" smtClean="0"/>
              <a:t>) under </a:t>
            </a:r>
            <a:r>
              <a:rPr lang="en-US" sz="2200" dirty="0"/>
              <a:t>the </a:t>
            </a:r>
            <a:r>
              <a:rPr lang="en-US" sz="2200" dirty="0" smtClean="0">
                <a:solidFill>
                  <a:srgbClr val="FF0000"/>
                </a:solidFill>
              </a:rPr>
              <a:t>velocity </a:t>
            </a:r>
            <a:r>
              <a:rPr lang="en-US" sz="2200" i="1" dirty="0" smtClean="0">
                <a:solidFill>
                  <a:srgbClr val="FF0000"/>
                </a:solidFill>
                <a:sym typeface="Symbol"/>
              </a:rPr>
              <a:t></a:t>
            </a:r>
            <a:r>
              <a:rPr lang="en-US" sz="2200" i="1" baseline="-25000" dirty="0" smtClean="0">
                <a:solidFill>
                  <a:srgbClr val="FF0000"/>
                </a:solidFill>
              </a:rPr>
              <a:t>x</a:t>
            </a:r>
            <a:r>
              <a:rPr lang="en-US" sz="2200" dirty="0">
                <a:solidFill>
                  <a:srgbClr val="FF0000"/>
                </a:solidFill>
              </a:rPr>
              <a:t>(</a:t>
            </a:r>
            <a:r>
              <a:rPr lang="en-US" sz="2200" i="1" dirty="0">
                <a:solidFill>
                  <a:srgbClr val="FF0000"/>
                </a:solidFill>
              </a:rPr>
              <a:t>t</a:t>
            </a:r>
            <a:r>
              <a:rPr lang="en-US" sz="2200" dirty="0">
                <a:solidFill>
                  <a:srgbClr val="FF0000"/>
                </a:solidFill>
              </a:rPr>
              <a:t>) curve</a:t>
            </a:r>
            <a:r>
              <a:rPr lang="en-US" sz="2200" dirty="0"/>
              <a:t>.</a:t>
            </a:r>
          </a:p>
          <a:p>
            <a:r>
              <a:rPr lang="en-US" sz="2200" dirty="0"/>
              <a:t>For an object in motion with </a:t>
            </a:r>
            <a:r>
              <a:rPr lang="en-US" sz="2200" dirty="0">
                <a:solidFill>
                  <a:srgbClr val="FF0000"/>
                </a:solidFill>
              </a:rPr>
              <a:t>constant acceleration</a:t>
            </a:r>
            <a:r>
              <a:rPr lang="en-US" sz="2200" dirty="0"/>
              <a:t>, the </a:t>
            </a:r>
            <a:r>
              <a:rPr lang="en-US" sz="2200" dirty="0">
                <a:solidFill>
                  <a:srgbClr val="FF0000"/>
                </a:solidFill>
              </a:rPr>
              <a:t>displacement</a:t>
            </a:r>
            <a:r>
              <a:rPr lang="en-US" sz="2200" dirty="0"/>
              <a:t> </a:t>
            </a:r>
            <a:r>
              <a:rPr lang="en-US" sz="2200" dirty="0" smtClean="0"/>
              <a:t>(</a:t>
            </a:r>
            <a:r>
              <a:rPr lang="en-US" sz="2200" dirty="0">
                <a:sym typeface="Symbol"/>
              </a:rPr>
              <a:t></a:t>
            </a:r>
            <a:r>
              <a:rPr lang="en-US" sz="2200" i="1" dirty="0" smtClean="0"/>
              <a:t>x</a:t>
            </a:r>
            <a:r>
              <a:rPr lang="en-US" sz="2200" dirty="0" smtClean="0"/>
              <a:t> </a:t>
            </a:r>
            <a:r>
              <a:rPr lang="en-US" sz="2200" dirty="0"/>
              <a:t>= </a:t>
            </a:r>
            <a:r>
              <a:rPr lang="en-US" sz="2200" i="1" dirty="0"/>
              <a:t>x</a:t>
            </a:r>
            <a:r>
              <a:rPr lang="en-US" sz="2200" baseline="-25000" dirty="0"/>
              <a:t>f</a:t>
            </a:r>
            <a:r>
              <a:rPr lang="en-US" sz="2200" dirty="0"/>
              <a:t> – </a:t>
            </a:r>
            <a:r>
              <a:rPr lang="en-US" sz="2200" i="1" dirty="0"/>
              <a:t>x</a:t>
            </a:r>
            <a:r>
              <a:rPr lang="en-US" sz="2200" baseline="-25000" dirty="0"/>
              <a:t>i</a:t>
            </a:r>
            <a:r>
              <a:rPr lang="en-US" sz="2200" dirty="0"/>
              <a:t>) in time interval </a:t>
            </a:r>
            <a:r>
              <a:rPr lang="en-US" sz="2200" dirty="0" smtClean="0"/>
              <a:t>(</a:t>
            </a:r>
            <a:r>
              <a:rPr lang="en-US" sz="2200" dirty="0">
                <a:sym typeface="Symbol"/>
              </a:rPr>
              <a:t></a:t>
            </a:r>
            <a:r>
              <a:rPr lang="en-US" sz="2200" i="1" dirty="0" smtClean="0"/>
              <a:t>t</a:t>
            </a:r>
            <a:r>
              <a:rPr lang="en-US" sz="2200" dirty="0" smtClean="0"/>
              <a:t> </a:t>
            </a:r>
            <a:r>
              <a:rPr lang="en-US" sz="2200" dirty="0"/>
              <a:t>= </a:t>
            </a:r>
            <a:r>
              <a:rPr lang="en-US" sz="2200" i="1" dirty="0"/>
              <a:t>t</a:t>
            </a:r>
            <a:r>
              <a:rPr lang="en-US" sz="2200" baseline="-25000" dirty="0"/>
              <a:t>f</a:t>
            </a:r>
            <a:r>
              <a:rPr lang="en-US" sz="2200" dirty="0"/>
              <a:t> – </a:t>
            </a:r>
            <a:r>
              <a:rPr lang="en-US" sz="2200" i="1" dirty="0"/>
              <a:t>t</a:t>
            </a:r>
            <a:r>
              <a:rPr lang="en-US" sz="2200" baseline="-25000" dirty="0"/>
              <a:t>i</a:t>
            </a:r>
            <a:r>
              <a:rPr lang="en-US" sz="2200" dirty="0"/>
              <a:t>) is given by </a:t>
            </a:r>
            <a:r>
              <a:rPr lang="en-US" sz="2200" dirty="0">
                <a:solidFill>
                  <a:srgbClr val="FF0000"/>
                </a:solidFill>
              </a:rPr>
              <a:t>the area of the shaded </a:t>
            </a:r>
            <a:r>
              <a:rPr lang="en-US" sz="2200" dirty="0" smtClean="0">
                <a:solidFill>
                  <a:srgbClr val="FF0000"/>
                </a:solidFill>
              </a:rPr>
              <a:t>trapezoid</a:t>
            </a:r>
            <a:r>
              <a:rPr lang="en-US" sz="2200" dirty="0" smtClean="0"/>
              <a:t>.</a:t>
            </a:r>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1" name="Text Placeholder 10"/>
          <p:cNvSpPr>
            <a:spLocks noGrp="1"/>
          </p:cNvSpPr>
          <p:nvPr>
            <p:ph type="body" sz="quarter" idx="11"/>
          </p:nvPr>
        </p:nvSpPr>
        <p:spPr/>
        <p:txBody>
          <a:bodyPr/>
          <a:lstStyle/>
          <a:p>
            <a:r>
              <a:rPr lang="en-US" dirty="0"/>
              <a:t>Section 3.5: Motion with constant acceleration</a:t>
            </a:r>
          </a:p>
        </p:txBody>
      </p:sp>
      <p:graphicFrame>
        <p:nvGraphicFramePr>
          <p:cNvPr id="9" name="Object 8"/>
          <p:cNvGraphicFramePr>
            <a:graphicFrameLocks noChangeAspect="1"/>
          </p:cNvGraphicFramePr>
          <p:nvPr>
            <p:extLst>
              <p:ext uri="{D42A27DB-BD31-4B8C-83A1-F6EECF244321}">
                <p14:modId xmlns:p14="http://schemas.microsoft.com/office/powerpoint/2010/main" val="1086224610"/>
              </p:ext>
            </p:extLst>
          </p:nvPr>
        </p:nvGraphicFramePr>
        <p:xfrm>
          <a:off x="2203676" y="5695567"/>
          <a:ext cx="4203030" cy="764555"/>
        </p:xfrm>
        <a:graphic>
          <a:graphicData uri="http://schemas.openxmlformats.org/presentationml/2006/ole">
            <mc:AlternateContent xmlns:mc="http://schemas.openxmlformats.org/markup-compatibility/2006">
              <mc:Choice xmlns:v="urn:schemas-microsoft-com:vml" Requires="v">
                <p:oleObj spid="_x0000_s11007" name="Equation" r:id="rId5" imgW="2514600" imgH="457200" progId="Equation.3">
                  <p:embed/>
                </p:oleObj>
              </mc:Choice>
              <mc:Fallback>
                <p:oleObj name="Equation" r:id="rId5" imgW="2514600" imgH="457200" progId="Equation.3">
                  <p:embed/>
                  <p:pic>
                    <p:nvPicPr>
                      <p:cNvPr id="0" name=""/>
                      <p:cNvPicPr/>
                      <p:nvPr/>
                    </p:nvPicPr>
                    <p:blipFill>
                      <a:blip r:embed="rId6"/>
                      <a:stretch>
                        <a:fillRect/>
                      </a:stretch>
                    </p:blipFill>
                    <p:spPr>
                      <a:xfrm>
                        <a:off x="2203676" y="5695567"/>
                        <a:ext cx="4203030" cy="764555"/>
                      </a:xfrm>
                      <a:prstGeom prst="rect">
                        <a:avLst/>
                      </a:prstGeom>
                      <a:solidFill>
                        <a:srgbClr val="EDDEF9"/>
                      </a:solidFill>
                      <a:ln>
                        <a:solidFill>
                          <a:srgbClr val="FF0000"/>
                        </a:solidFill>
                      </a:ln>
                    </p:spPr>
                  </p:pic>
                </p:oleObj>
              </mc:Fallback>
            </mc:AlternateContent>
          </a:graphicData>
        </a:graphic>
      </p:graphicFrame>
      <p:sp>
        <p:nvSpPr>
          <p:cNvPr id="2" name="TextBox 1"/>
          <p:cNvSpPr txBox="1"/>
          <p:nvPr/>
        </p:nvSpPr>
        <p:spPr>
          <a:xfrm>
            <a:off x="7650708" y="5848606"/>
            <a:ext cx="522349" cy="461665"/>
          </a:xfrm>
          <a:prstGeom prst="rect">
            <a:avLst/>
          </a:prstGeom>
          <a:noFill/>
        </p:spPr>
        <p:txBody>
          <a:bodyPr wrap="none" rtlCol="0">
            <a:spAutoFit/>
          </a:bodyPr>
          <a:lstStyle/>
          <a:p>
            <a:r>
              <a:rPr lang="en-US" i="1" dirty="0" smtClean="0">
                <a:latin typeface="Times New Roman"/>
                <a:cs typeface="Times New Roman"/>
              </a:rPr>
              <a:t>A</a:t>
            </a:r>
            <a:r>
              <a:rPr lang="en-US" baseline="-25000" dirty="0" smtClean="0">
                <a:latin typeface="Times New Roman"/>
                <a:cs typeface="Times New Roman"/>
              </a:rPr>
              <a:t>1</a:t>
            </a:r>
            <a:endParaRPr lang="en-US" dirty="0">
              <a:latin typeface="Times New Roman"/>
              <a:cs typeface="Times New Roman"/>
            </a:endParaRPr>
          </a:p>
        </p:txBody>
      </p:sp>
      <p:sp>
        <p:nvSpPr>
          <p:cNvPr id="13" name="TextBox 12"/>
          <p:cNvSpPr txBox="1"/>
          <p:nvPr/>
        </p:nvSpPr>
        <p:spPr>
          <a:xfrm>
            <a:off x="7677680" y="5264050"/>
            <a:ext cx="522349" cy="461665"/>
          </a:xfrm>
          <a:prstGeom prst="rect">
            <a:avLst/>
          </a:prstGeom>
          <a:noFill/>
        </p:spPr>
        <p:txBody>
          <a:bodyPr wrap="none" rtlCol="0">
            <a:spAutoFit/>
          </a:bodyPr>
          <a:lstStyle/>
          <a:p>
            <a:r>
              <a:rPr lang="en-US" i="1" dirty="0" smtClean="0">
                <a:latin typeface="Times New Roman"/>
                <a:cs typeface="Times New Roman"/>
              </a:rPr>
              <a:t>A</a:t>
            </a:r>
            <a:r>
              <a:rPr lang="en-US" baseline="-25000" dirty="0">
                <a:latin typeface="Times New Roman"/>
                <a:cs typeface="Times New Roman"/>
              </a:rPr>
              <a:t>2</a:t>
            </a:r>
            <a:endParaRPr lang="en-US" dirty="0">
              <a:latin typeface="Times New Roman"/>
              <a:cs typeface="Times New Roman"/>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562231322"/>
              </p:ext>
            </p:extLst>
          </p:nvPr>
        </p:nvGraphicFramePr>
        <p:xfrm>
          <a:off x="282196" y="3343349"/>
          <a:ext cx="1666419" cy="621866"/>
        </p:xfrm>
        <a:graphic>
          <a:graphicData uri="http://schemas.openxmlformats.org/presentationml/2006/ole">
            <mc:AlternateContent xmlns:mc="http://schemas.openxmlformats.org/markup-compatibility/2006">
              <mc:Choice xmlns:v="urn:schemas-microsoft-com:vml" Requires="v">
                <p:oleObj spid="_x0000_s11008" name="Equation" r:id="rId7" imgW="1155700" imgH="431800" progId="Equation.3">
                  <p:embed/>
                </p:oleObj>
              </mc:Choice>
              <mc:Fallback>
                <p:oleObj name="Equation" r:id="rId7" imgW="1155700" imgH="431800" progId="Equation.3">
                  <p:embed/>
                  <p:pic>
                    <p:nvPicPr>
                      <p:cNvPr id="0" name=""/>
                      <p:cNvPicPr/>
                      <p:nvPr/>
                    </p:nvPicPr>
                    <p:blipFill>
                      <a:blip r:embed="rId8"/>
                      <a:stretch>
                        <a:fillRect/>
                      </a:stretch>
                    </p:blipFill>
                    <p:spPr>
                      <a:xfrm>
                        <a:off x="282196" y="3343349"/>
                        <a:ext cx="1666419" cy="621866"/>
                      </a:xfrm>
                      <a:prstGeom prst="rect">
                        <a:avLst/>
                      </a:prstGeom>
                      <a:ln>
                        <a:solidFill>
                          <a:srgbClr val="0000FF"/>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3417937"/>
              </p:ext>
            </p:extLst>
          </p:nvPr>
        </p:nvGraphicFramePr>
        <p:xfrm>
          <a:off x="3408270" y="4145097"/>
          <a:ext cx="3097402" cy="559708"/>
        </p:xfrm>
        <a:graphic>
          <a:graphicData uri="http://schemas.openxmlformats.org/presentationml/2006/ole">
            <mc:AlternateContent xmlns:mc="http://schemas.openxmlformats.org/markup-compatibility/2006">
              <mc:Choice xmlns:v="urn:schemas-microsoft-com:vml" Requires="v">
                <p:oleObj spid="_x0000_s11009" name="Equation" r:id="rId9" imgW="2870200" imgH="520700" progId="Equation.3">
                  <p:embed/>
                </p:oleObj>
              </mc:Choice>
              <mc:Fallback>
                <p:oleObj name="Equation" r:id="rId9" imgW="2870200" imgH="520700" progId="Equation.3">
                  <p:embed/>
                  <p:pic>
                    <p:nvPicPr>
                      <p:cNvPr id="0" name=""/>
                      <p:cNvPicPr/>
                      <p:nvPr/>
                    </p:nvPicPr>
                    <p:blipFill>
                      <a:blip r:embed="rId10"/>
                      <a:stretch>
                        <a:fillRect/>
                      </a:stretch>
                    </p:blipFill>
                    <p:spPr>
                      <a:xfrm>
                        <a:off x="3408270" y="4145097"/>
                        <a:ext cx="3097402" cy="55970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97450567"/>
              </p:ext>
            </p:extLst>
          </p:nvPr>
        </p:nvGraphicFramePr>
        <p:xfrm>
          <a:off x="2383533" y="3300986"/>
          <a:ext cx="2875794" cy="892953"/>
        </p:xfrm>
        <a:graphic>
          <a:graphicData uri="http://schemas.openxmlformats.org/presentationml/2006/ole">
            <mc:AlternateContent xmlns:mc="http://schemas.openxmlformats.org/markup-compatibility/2006">
              <mc:Choice xmlns:v="urn:schemas-microsoft-com:vml" Requires="v">
                <p:oleObj spid="_x0000_s11010" name="Equation" r:id="rId11" imgW="2247900" imgH="698500" progId="Equation.3">
                  <p:embed/>
                </p:oleObj>
              </mc:Choice>
              <mc:Fallback>
                <p:oleObj name="Equation" r:id="rId11" imgW="2247900" imgH="698500" progId="Equation.3">
                  <p:embed/>
                  <p:pic>
                    <p:nvPicPr>
                      <p:cNvPr id="0" name=""/>
                      <p:cNvPicPr/>
                      <p:nvPr/>
                    </p:nvPicPr>
                    <p:blipFill>
                      <a:blip r:embed="rId12"/>
                      <a:stretch>
                        <a:fillRect/>
                      </a:stretch>
                    </p:blipFill>
                    <p:spPr>
                      <a:xfrm>
                        <a:off x="2383533" y="3300986"/>
                        <a:ext cx="2875794" cy="892953"/>
                      </a:xfrm>
                      <a:prstGeom prst="rect">
                        <a:avLst/>
                      </a:prstGeom>
                      <a:ln>
                        <a:solidFill>
                          <a:srgbClr val="008000"/>
                        </a:solid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64522569"/>
              </p:ext>
            </p:extLst>
          </p:nvPr>
        </p:nvGraphicFramePr>
        <p:xfrm>
          <a:off x="5302215" y="3306717"/>
          <a:ext cx="1219200" cy="892175"/>
        </p:xfrm>
        <a:graphic>
          <a:graphicData uri="http://schemas.openxmlformats.org/presentationml/2006/ole">
            <mc:AlternateContent xmlns:mc="http://schemas.openxmlformats.org/markup-compatibility/2006">
              <mc:Choice xmlns:v="urn:schemas-microsoft-com:vml" Requires="v">
                <p:oleObj spid="_x0000_s11011" name="Equation" r:id="rId13" imgW="952500" imgH="698500" progId="Equation.3">
                  <p:embed/>
                </p:oleObj>
              </mc:Choice>
              <mc:Fallback>
                <p:oleObj name="Equation" r:id="rId13" imgW="952500" imgH="698500" progId="Equation.3">
                  <p:embed/>
                  <p:pic>
                    <p:nvPicPr>
                      <p:cNvPr id="0" name=""/>
                      <p:cNvPicPr/>
                      <p:nvPr/>
                    </p:nvPicPr>
                    <p:blipFill>
                      <a:blip r:embed="rId14"/>
                      <a:stretch>
                        <a:fillRect/>
                      </a:stretch>
                    </p:blipFill>
                    <p:spPr>
                      <a:xfrm>
                        <a:off x="5302215" y="3306717"/>
                        <a:ext cx="1219200" cy="89217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572714251"/>
              </p:ext>
            </p:extLst>
          </p:nvPr>
        </p:nvGraphicFramePr>
        <p:xfrm>
          <a:off x="175826" y="4673600"/>
          <a:ext cx="4598988" cy="1006475"/>
        </p:xfrm>
        <a:graphic>
          <a:graphicData uri="http://schemas.openxmlformats.org/presentationml/2006/ole">
            <mc:AlternateContent xmlns:mc="http://schemas.openxmlformats.org/markup-compatibility/2006">
              <mc:Choice xmlns:v="urn:schemas-microsoft-com:vml" Requires="v">
                <p:oleObj spid="_x0000_s11012" name="Equation" r:id="rId15" imgW="3187700" imgH="698500" progId="Equation.3">
                  <p:embed/>
                </p:oleObj>
              </mc:Choice>
              <mc:Fallback>
                <p:oleObj name="Equation" r:id="rId15" imgW="3187700" imgH="698500" progId="Equation.3">
                  <p:embed/>
                  <p:pic>
                    <p:nvPicPr>
                      <p:cNvPr id="0" name=""/>
                      <p:cNvPicPr/>
                      <p:nvPr/>
                    </p:nvPicPr>
                    <p:blipFill>
                      <a:blip r:embed="rId16"/>
                      <a:stretch>
                        <a:fillRect/>
                      </a:stretch>
                    </p:blipFill>
                    <p:spPr>
                      <a:xfrm>
                        <a:off x="175826" y="4673600"/>
                        <a:ext cx="4598988" cy="1006475"/>
                      </a:xfrm>
                      <a:prstGeom prst="rect">
                        <a:avLst/>
                      </a:prstGeom>
                    </p:spPr>
                  </p:pic>
                </p:oleObj>
              </mc:Fallback>
            </mc:AlternateContent>
          </a:graphicData>
        </a:graphic>
      </p:graphicFrame>
      <p:cxnSp>
        <p:nvCxnSpPr>
          <p:cNvPr id="7" name="Straight Arrow Connector 6"/>
          <p:cNvCxnSpPr/>
          <p:nvPr/>
        </p:nvCxnSpPr>
        <p:spPr bwMode="auto">
          <a:xfrm flipV="1">
            <a:off x="8532697" y="5765939"/>
            <a:ext cx="0" cy="598490"/>
          </a:xfrm>
          <a:prstGeom prst="straightConnector1">
            <a:avLst/>
          </a:prstGeom>
          <a:solidFill>
            <a:schemeClr val="accent1"/>
          </a:solidFill>
          <a:ln w="9525" cap="flat" cmpd="sng" algn="ctr">
            <a:solidFill>
              <a:srgbClr val="0000FF"/>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a:off x="7313740" y="6306032"/>
            <a:ext cx="1065675" cy="0"/>
          </a:xfrm>
          <a:prstGeom prst="straightConnector1">
            <a:avLst/>
          </a:prstGeom>
          <a:solidFill>
            <a:schemeClr val="accent1"/>
          </a:solidFill>
          <a:ln w="9525" cap="flat" cmpd="sng" algn="ctr">
            <a:solidFill>
              <a:srgbClr val="0000FF"/>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Arrow Connector 19"/>
          <p:cNvCxnSpPr/>
          <p:nvPr/>
        </p:nvCxnSpPr>
        <p:spPr bwMode="auto">
          <a:xfrm flipH="1" flipV="1">
            <a:off x="8444225" y="5006007"/>
            <a:ext cx="8181" cy="781828"/>
          </a:xfrm>
          <a:prstGeom prst="straightConnector1">
            <a:avLst/>
          </a:prstGeom>
          <a:solidFill>
            <a:schemeClr val="accent1"/>
          </a:solidFill>
          <a:ln w="9525" cap="flat" cmpd="sng" algn="ctr">
            <a:solidFill>
              <a:srgbClr val="008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8" name="Picture 17" descr="03_17_Figure.jpg"/>
          <p:cNvPicPr>
            <a:picLocks noChangeAspect="1"/>
          </p:cNvPicPr>
          <p:nvPr/>
        </p:nvPicPr>
        <p:blipFill rotWithShape="1">
          <a:blip r:embed="rId4">
            <a:extLst>
              <a:ext uri="{28A0092B-C50C-407E-A947-70E740481C1C}">
                <a14:useLocalDpi xmlns:a14="http://schemas.microsoft.com/office/drawing/2010/main" val="0"/>
              </a:ext>
            </a:extLst>
          </a:blip>
          <a:srcRect l="3305" t="6027" b="54527"/>
          <a:stretch/>
        </p:blipFill>
        <p:spPr>
          <a:xfrm>
            <a:off x="717375" y="240607"/>
            <a:ext cx="7963737" cy="6509453"/>
          </a:xfrm>
          <a:prstGeom prst="rect">
            <a:avLst/>
          </a:prstGeom>
        </p:spPr>
      </p:pic>
    </p:spTree>
    <p:extLst>
      <p:ext uri="{BB962C8B-B14F-4D97-AF65-F5344CB8AC3E}">
        <p14:creationId xmlns:p14="http://schemas.microsoft.com/office/powerpoint/2010/main" val="3434588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Two children at a playground slide from rest down slides that are of equal height but are inclined at different angles with respect to the horizontal as shown in the figure. Ignoring friction, at height </a:t>
            </a:r>
            <a:r>
              <a:rPr lang="en-US" i="1" dirty="0"/>
              <a:t>h</a:t>
            </a:r>
            <a:r>
              <a:rPr lang="en-US" dirty="0"/>
              <a:t> above the ground, which child has the greater speed</a:t>
            </a:r>
            <a:r>
              <a:rPr lang="en-US" dirty="0" smtClean="0"/>
              <a:t>?</a:t>
            </a:r>
          </a:p>
          <a:p>
            <a:endParaRPr lang="en-US" dirty="0"/>
          </a:p>
          <a:p>
            <a:pPr lvl="1"/>
            <a:r>
              <a:rPr lang="en-US" dirty="0"/>
              <a:t>The child on the left</a:t>
            </a:r>
          </a:p>
          <a:p>
            <a:pPr lvl="1"/>
            <a:r>
              <a:rPr lang="en-US" dirty="0"/>
              <a:t>The child on the right</a:t>
            </a:r>
          </a:p>
          <a:p>
            <a:pPr lvl="1"/>
            <a:r>
              <a:rPr lang="en-US" dirty="0"/>
              <a:t>Both have the same speed.</a:t>
            </a:r>
          </a:p>
          <a:p>
            <a:pPr lvl="1"/>
            <a:r>
              <a:rPr lang="en-US" dirty="0"/>
              <a:t>We need additional information</a:t>
            </a:r>
            <a:r>
              <a:rPr lang="en-US" dirty="0" smtClean="0"/>
              <a:t>.</a:t>
            </a:r>
            <a:endParaRPr lang="en-US" dirty="0"/>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4" name="Text Placeholder 3"/>
          <p:cNvSpPr>
            <a:spLocks noGrp="1"/>
          </p:cNvSpPr>
          <p:nvPr>
            <p:ph type="body" sz="quarter" idx="11"/>
          </p:nvPr>
        </p:nvSpPr>
        <p:spPr/>
        <p:txBody>
          <a:bodyPr/>
          <a:lstStyle/>
          <a:p>
            <a:r>
              <a:rPr lang="en-US" dirty="0"/>
              <a:t>Section 3.7</a:t>
            </a:r>
          </a:p>
          <a:p>
            <a:r>
              <a:rPr lang="en-US" dirty="0"/>
              <a:t>Clicker Question 11</a:t>
            </a:r>
          </a:p>
        </p:txBody>
      </p:sp>
      <p:pic>
        <p:nvPicPr>
          <p:cNvPr id="5" name="Picture 4" descr="Figure_P_03_66.jpg"/>
          <p:cNvPicPr>
            <a:picLocks noChangeAspect="1"/>
          </p:cNvPicPr>
          <p:nvPr/>
        </p:nvPicPr>
        <p:blipFill rotWithShape="1">
          <a:blip r:embed="rId2">
            <a:extLst>
              <a:ext uri="{28A0092B-C50C-407E-A947-70E740481C1C}">
                <a14:useLocalDpi xmlns:a14="http://schemas.microsoft.com/office/drawing/2010/main" val="0"/>
              </a:ext>
            </a:extLst>
          </a:blip>
          <a:srcRect b="6373"/>
          <a:stretch/>
        </p:blipFill>
        <p:spPr>
          <a:xfrm>
            <a:off x="4765815" y="3642643"/>
            <a:ext cx="3927149" cy="1284696"/>
          </a:xfrm>
          <a:prstGeom prst="rect">
            <a:avLst/>
          </a:prstGeom>
        </p:spPr>
      </p:pic>
    </p:spTree>
    <p:extLst>
      <p:ext uri="{BB962C8B-B14F-4D97-AF65-F5344CB8AC3E}">
        <p14:creationId xmlns:p14="http://schemas.microsoft.com/office/powerpoint/2010/main" val="29016431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87313" y="7314971"/>
            <a:ext cx="5399087" cy="179388"/>
          </a:xfrm>
        </p:spPr>
        <p:txBody>
          <a:bodyPr/>
          <a:lstStyle/>
          <a:p>
            <a:r>
              <a:rPr lang="en-GB" dirty="0" smtClean="0"/>
              <a:t>© 2015 Pearson Education, Inc. </a:t>
            </a:r>
            <a:endParaRPr lang="en-GB" dirty="0"/>
          </a:p>
        </p:txBody>
      </p:sp>
      <p:sp>
        <p:nvSpPr>
          <p:cNvPr id="11" name="Text Placeholder 10"/>
          <p:cNvSpPr>
            <a:spLocks noGrp="1"/>
          </p:cNvSpPr>
          <p:nvPr>
            <p:ph type="body" sz="quarter" idx="11"/>
          </p:nvPr>
        </p:nvSpPr>
        <p:spPr/>
        <p:txBody>
          <a:bodyPr/>
          <a:lstStyle/>
          <a:p>
            <a:r>
              <a:rPr lang="en-US" dirty="0"/>
              <a:t>Section 3.5: Motion with constant acceleration</a:t>
            </a:r>
          </a:p>
        </p:txBody>
      </p:sp>
      <p:graphicFrame>
        <p:nvGraphicFramePr>
          <p:cNvPr id="7" name="Object 6"/>
          <p:cNvGraphicFramePr>
            <a:graphicFrameLocks noChangeAspect="1"/>
          </p:cNvGraphicFramePr>
          <p:nvPr>
            <p:extLst>
              <p:ext uri="{D42A27DB-BD31-4B8C-83A1-F6EECF244321}">
                <p14:modId xmlns:p14="http://schemas.microsoft.com/office/powerpoint/2010/main" val="2212201060"/>
              </p:ext>
            </p:extLst>
          </p:nvPr>
        </p:nvGraphicFramePr>
        <p:xfrm>
          <a:off x="481586" y="3384473"/>
          <a:ext cx="3114675" cy="1006475"/>
        </p:xfrm>
        <a:graphic>
          <a:graphicData uri="http://schemas.openxmlformats.org/presentationml/2006/ole">
            <mc:AlternateContent xmlns:mc="http://schemas.openxmlformats.org/markup-compatibility/2006">
              <mc:Choice xmlns:v="urn:schemas-microsoft-com:vml" Requires="v">
                <p:oleObj spid="_x0000_s11945" name="Equation" r:id="rId4" imgW="2159000" imgH="698500" progId="Equation.3">
                  <p:embed/>
                </p:oleObj>
              </mc:Choice>
              <mc:Fallback>
                <p:oleObj name="Equation" r:id="rId4" imgW="2159000" imgH="698500" progId="Equation.3">
                  <p:embed/>
                  <p:pic>
                    <p:nvPicPr>
                      <p:cNvPr id="0" name=""/>
                      <p:cNvPicPr/>
                      <p:nvPr/>
                    </p:nvPicPr>
                    <p:blipFill>
                      <a:blip r:embed="rId5"/>
                      <a:stretch>
                        <a:fillRect/>
                      </a:stretch>
                    </p:blipFill>
                    <p:spPr>
                      <a:xfrm>
                        <a:off x="481586" y="3384473"/>
                        <a:ext cx="3114675" cy="10064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73240110"/>
              </p:ext>
            </p:extLst>
          </p:nvPr>
        </p:nvGraphicFramePr>
        <p:xfrm>
          <a:off x="372339" y="4739996"/>
          <a:ext cx="3097402" cy="559708"/>
        </p:xfrm>
        <a:graphic>
          <a:graphicData uri="http://schemas.openxmlformats.org/presentationml/2006/ole">
            <mc:AlternateContent xmlns:mc="http://schemas.openxmlformats.org/markup-compatibility/2006">
              <mc:Choice xmlns:v="urn:schemas-microsoft-com:vml" Requires="v">
                <p:oleObj spid="_x0000_s11946" name="Equation" r:id="rId6" imgW="2870200" imgH="520700" progId="Equation.3">
                  <p:embed/>
                </p:oleObj>
              </mc:Choice>
              <mc:Fallback>
                <p:oleObj name="Equation" r:id="rId6" imgW="2870200" imgH="520700" progId="Equation.3">
                  <p:embed/>
                  <p:pic>
                    <p:nvPicPr>
                      <p:cNvPr id="0" name=""/>
                      <p:cNvPicPr/>
                      <p:nvPr/>
                    </p:nvPicPr>
                    <p:blipFill>
                      <a:blip r:embed="rId7"/>
                      <a:stretch>
                        <a:fillRect/>
                      </a:stretch>
                    </p:blipFill>
                    <p:spPr>
                      <a:xfrm>
                        <a:off x="372339" y="4739996"/>
                        <a:ext cx="3097402" cy="55970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0294150"/>
              </p:ext>
            </p:extLst>
          </p:nvPr>
        </p:nvGraphicFramePr>
        <p:xfrm>
          <a:off x="660602" y="5614944"/>
          <a:ext cx="2179637" cy="1011237"/>
        </p:xfrm>
        <a:graphic>
          <a:graphicData uri="http://schemas.openxmlformats.org/presentationml/2006/ole">
            <mc:AlternateContent xmlns:mc="http://schemas.openxmlformats.org/markup-compatibility/2006">
              <mc:Choice xmlns:v="urn:schemas-microsoft-com:vml" Requires="v">
                <p:oleObj spid="_x0000_s11947" name="Equation" r:id="rId8" imgW="2019300" imgH="939800" progId="Equation.3">
                  <p:embed/>
                </p:oleObj>
              </mc:Choice>
              <mc:Fallback>
                <p:oleObj name="Equation" r:id="rId8" imgW="2019300" imgH="939800" progId="Equation.3">
                  <p:embed/>
                  <p:pic>
                    <p:nvPicPr>
                      <p:cNvPr id="0" name=""/>
                      <p:cNvPicPr/>
                      <p:nvPr/>
                    </p:nvPicPr>
                    <p:blipFill>
                      <a:blip r:embed="rId9"/>
                      <a:stretch>
                        <a:fillRect/>
                      </a:stretch>
                    </p:blipFill>
                    <p:spPr>
                      <a:xfrm>
                        <a:off x="660602" y="5614944"/>
                        <a:ext cx="2179637" cy="1011237"/>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80808904"/>
              </p:ext>
            </p:extLst>
          </p:nvPr>
        </p:nvGraphicFramePr>
        <p:xfrm>
          <a:off x="4151409" y="3280580"/>
          <a:ext cx="4985480" cy="1153998"/>
        </p:xfrm>
        <a:graphic>
          <a:graphicData uri="http://schemas.openxmlformats.org/presentationml/2006/ole">
            <mc:AlternateContent xmlns:mc="http://schemas.openxmlformats.org/markup-compatibility/2006">
              <mc:Choice xmlns:v="urn:schemas-microsoft-com:vml" Requires="v">
                <p:oleObj spid="_x0000_s11948" name="Equation" r:id="rId10" imgW="4216400" imgH="977900" progId="Equation.3">
                  <p:embed/>
                </p:oleObj>
              </mc:Choice>
              <mc:Fallback>
                <p:oleObj name="Equation" r:id="rId10" imgW="4216400" imgH="977900" progId="Equation.3">
                  <p:embed/>
                  <p:pic>
                    <p:nvPicPr>
                      <p:cNvPr id="0" name=""/>
                      <p:cNvPicPr/>
                      <p:nvPr/>
                    </p:nvPicPr>
                    <p:blipFill>
                      <a:blip r:embed="rId11"/>
                      <a:stretch>
                        <a:fillRect/>
                      </a:stretch>
                    </p:blipFill>
                    <p:spPr>
                      <a:xfrm>
                        <a:off x="4151409" y="3280580"/>
                        <a:ext cx="4985480" cy="115399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72736609"/>
              </p:ext>
            </p:extLst>
          </p:nvPr>
        </p:nvGraphicFramePr>
        <p:xfrm>
          <a:off x="5114925" y="4928959"/>
          <a:ext cx="3094678" cy="796316"/>
        </p:xfrm>
        <a:graphic>
          <a:graphicData uri="http://schemas.openxmlformats.org/presentationml/2006/ole">
            <mc:AlternateContent xmlns:mc="http://schemas.openxmlformats.org/markup-compatibility/2006">
              <mc:Choice xmlns:v="urn:schemas-microsoft-com:vml" Requires="v">
                <p:oleObj spid="_x0000_s11949" name="Equation" r:id="rId12" imgW="2159000" imgH="558800" progId="Equation.3">
                  <p:embed/>
                </p:oleObj>
              </mc:Choice>
              <mc:Fallback>
                <p:oleObj name="Equation" r:id="rId12" imgW="2159000" imgH="558800" progId="Equation.3">
                  <p:embed/>
                  <p:pic>
                    <p:nvPicPr>
                      <p:cNvPr id="0" name=""/>
                      <p:cNvPicPr/>
                      <p:nvPr/>
                    </p:nvPicPr>
                    <p:blipFill>
                      <a:blip r:embed="rId13"/>
                      <a:stretch>
                        <a:fillRect/>
                      </a:stretch>
                    </p:blipFill>
                    <p:spPr>
                      <a:xfrm>
                        <a:off x="5114925" y="4928959"/>
                        <a:ext cx="3094678" cy="796316"/>
                      </a:xfrm>
                      <a:prstGeom prst="rect">
                        <a:avLst/>
                      </a:prstGeom>
                      <a:ln>
                        <a:solidFill>
                          <a:srgbClr val="FF0000"/>
                        </a:solidFill>
                      </a:ln>
                    </p:spPr>
                  </p:pic>
                </p:oleObj>
              </mc:Fallback>
            </mc:AlternateContent>
          </a:graphicData>
        </a:graphic>
      </p:graphicFrame>
      <p:sp>
        <p:nvSpPr>
          <p:cNvPr id="2" name="Right Triangle 1"/>
          <p:cNvSpPr/>
          <p:nvPr/>
        </p:nvSpPr>
        <p:spPr bwMode="auto">
          <a:xfrm>
            <a:off x="606599" y="1592459"/>
            <a:ext cx="2843431" cy="1289133"/>
          </a:xfrm>
          <a:prstGeom prst="r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6" name="Right Triangle 15"/>
          <p:cNvSpPr/>
          <p:nvPr/>
        </p:nvSpPr>
        <p:spPr bwMode="auto">
          <a:xfrm>
            <a:off x="4190074" y="1593197"/>
            <a:ext cx="1458876" cy="1289133"/>
          </a:xfrm>
          <a:prstGeom prst="r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 name="TextBox 2"/>
          <p:cNvSpPr txBox="1"/>
          <p:nvPr/>
        </p:nvSpPr>
        <p:spPr>
          <a:xfrm>
            <a:off x="1685039" y="1706206"/>
            <a:ext cx="640971" cy="461665"/>
          </a:xfrm>
          <a:prstGeom prst="rect">
            <a:avLst/>
          </a:prstGeom>
          <a:noFill/>
        </p:spPr>
        <p:txBody>
          <a:bodyPr wrap="none" rtlCol="0">
            <a:spAutoFit/>
          </a:bodyPr>
          <a:lstStyle/>
          <a:p>
            <a:r>
              <a:rPr lang="en-US" dirty="0" smtClean="0">
                <a:latin typeface="Symbol" charset="2"/>
                <a:cs typeface="Symbol" charset="2"/>
              </a:rPr>
              <a:t>D</a:t>
            </a:r>
            <a:r>
              <a:rPr lang="en-US" dirty="0" smtClean="0"/>
              <a:t>x</a:t>
            </a:r>
            <a:r>
              <a:rPr lang="en-US" baseline="-25000" dirty="0" smtClean="0"/>
              <a:t>1</a:t>
            </a:r>
            <a:endParaRPr lang="en-US" dirty="0"/>
          </a:p>
        </p:txBody>
      </p:sp>
      <p:sp>
        <p:nvSpPr>
          <p:cNvPr id="17" name="TextBox 16"/>
          <p:cNvSpPr txBox="1"/>
          <p:nvPr/>
        </p:nvSpPr>
        <p:spPr>
          <a:xfrm>
            <a:off x="4986233" y="1782775"/>
            <a:ext cx="640971" cy="461665"/>
          </a:xfrm>
          <a:prstGeom prst="rect">
            <a:avLst/>
          </a:prstGeom>
          <a:noFill/>
        </p:spPr>
        <p:txBody>
          <a:bodyPr wrap="none" rtlCol="0">
            <a:spAutoFit/>
          </a:bodyPr>
          <a:lstStyle/>
          <a:p>
            <a:r>
              <a:rPr lang="en-US" dirty="0" smtClean="0">
                <a:latin typeface="Symbol" charset="2"/>
                <a:cs typeface="Symbol" charset="2"/>
              </a:rPr>
              <a:t>D</a:t>
            </a:r>
            <a:r>
              <a:rPr lang="en-US" dirty="0" smtClean="0"/>
              <a:t>x</a:t>
            </a:r>
            <a:r>
              <a:rPr lang="en-US" baseline="-25000" dirty="0" smtClean="0"/>
              <a:t>2</a:t>
            </a:r>
            <a:endParaRPr lang="en-US" dirty="0"/>
          </a:p>
        </p:txBody>
      </p:sp>
      <p:sp>
        <p:nvSpPr>
          <p:cNvPr id="18" name="TextBox 17"/>
          <p:cNvSpPr txBox="1"/>
          <p:nvPr/>
        </p:nvSpPr>
        <p:spPr>
          <a:xfrm>
            <a:off x="190313" y="1934437"/>
            <a:ext cx="355837" cy="461665"/>
          </a:xfrm>
          <a:prstGeom prst="rect">
            <a:avLst/>
          </a:prstGeom>
          <a:noFill/>
        </p:spPr>
        <p:txBody>
          <a:bodyPr wrap="none" rtlCol="0">
            <a:spAutoFit/>
          </a:bodyPr>
          <a:lstStyle/>
          <a:p>
            <a:r>
              <a:rPr lang="en-US" dirty="0"/>
              <a:t>h</a:t>
            </a:r>
          </a:p>
        </p:txBody>
      </p:sp>
      <p:sp>
        <p:nvSpPr>
          <p:cNvPr id="19" name="TextBox 18"/>
          <p:cNvSpPr txBox="1"/>
          <p:nvPr/>
        </p:nvSpPr>
        <p:spPr>
          <a:xfrm>
            <a:off x="3792743" y="1954132"/>
            <a:ext cx="355837" cy="461665"/>
          </a:xfrm>
          <a:prstGeom prst="rect">
            <a:avLst/>
          </a:prstGeom>
          <a:noFill/>
        </p:spPr>
        <p:txBody>
          <a:bodyPr wrap="none" rtlCol="0">
            <a:spAutoFit/>
          </a:bodyPr>
          <a:lstStyle/>
          <a:p>
            <a:r>
              <a:rPr lang="en-US" dirty="0"/>
              <a:t>h</a:t>
            </a:r>
          </a:p>
        </p:txBody>
      </p:sp>
      <p:sp>
        <p:nvSpPr>
          <p:cNvPr id="20" name="TextBox 19"/>
          <p:cNvSpPr txBox="1"/>
          <p:nvPr/>
        </p:nvSpPr>
        <p:spPr>
          <a:xfrm>
            <a:off x="2390734" y="2390900"/>
            <a:ext cx="447609" cy="461665"/>
          </a:xfrm>
          <a:prstGeom prst="rect">
            <a:avLst/>
          </a:prstGeom>
          <a:noFill/>
        </p:spPr>
        <p:txBody>
          <a:bodyPr wrap="none" rtlCol="0">
            <a:spAutoFit/>
          </a:bodyPr>
          <a:lstStyle/>
          <a:p>
            <a:r>
              <a:rPr lang="en-US" dirty="0" smtClean="0">
                <a:latin typeface="Symbol" charset="2"/>
                <a:cs typeface="Symbol" charset="2"/>
              </a:rPr>
              <a:t>q</a:t>
            </a:r>
            <a:r>
              <a:rPr lang="en-US" baseline="-25000" dirty="0" smtClean="0">
                <a:latin typeface="Symbol" charset="2"/>
                <a:cs typeface="Symbol" charset="2"/>
              </a:rPr>
              <a:t>1</a:t>
            </a:r>
            <a:endParaRPr lang="en-US" dirty="0">
              <a:latin typeface="Symbol" charset="2"/>
              <a:cs typeface="Symbol" charset="2"/>
            </a:endParaRPr>
          </a:p>
        </p:txBody>
      </p:sp>
      <p:sp>
        <p:nvSpPr>
          <p:cNvPr id="21" name="TextBox 20"/>
          <p:cNvSpPr txBox="1"/>
          <p:nvPr/>
        </p:nvSpPr>
        <p:spPr>
          <a:xfrm>
            <a:off x="4874748" y="2391638"/>
            <a:ext cx="447609" cy="461665"/>
          </a:xfrm>
          <a:prstGeom prst="rect">
            <a:avLst/>
          </a:prstGeom>
          <a:noFill/>
        </p:spPr>
        <p:txBody>
          <a:bodyPr wrap="none" rtlCol="0">
            <a:spAutoFit/>
          </a:bodyPr>
          <a:lstStyle/>
          <a:p>
            <a:r>
              <a:rPr lang="en-US" dirty="0" smtClean="0">
                <a:latin typeface="Symbol" charset="2"/>
                <a:cs typeface="Symbol" charset="2"/>
              </a:rPr>
              <a:t>q</a:t>
            </a:r>
            <a:r>
              <a:rPr lang="en-US" baseline="-25000" dirty="0">
                <a:latin typeface="Symbol" charset="2"/>
                <a:cs typeface="Symbol" charset="2"/>
              </a:rPr>
              <a:t>2</a:t>
            </a:r>
            <a:endParaRPr lang="en-US" dirty="0">
              <a:latin typeface="Symbol" charset="2"/>
              <a:cs typeface="Symbol" charset="2"/>
            </a:endParaRPr>
          </a:p>
        </p:txBody>
      </p:sp>
      <p:sp>
        <p:nvSpPr>
          <p:cNvPr id="22" name="Rectangle 21"/>
          <p:cNvSpPr/>
          <p:nvPr/>
        </p:nvSpPr>
        <p:spPr bwMode="auto">
          <a:xfrm rot="2563823">
            <a:off x="4292060" y="1435051"/>
            <a:ext cx="396893" cy="342900"/>
          </a:xfrm>
          <a:prstGeom prst="rect">
            <a:avLst/>
          </a:prstGeom>
          <a:solidFill>
            <a:srgbClr val="3333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3" name="Rectangle 22"/>
          <p:cNvSpPr/>
          <p:nvPr/>
        </p:nvSpPr>
        <p:spPr bwMode="auto">
          <a:xfrm rot="1621249">
            <a:off x="659860" y="1333451"/>
            <a:ext cx="396893" cy="342900"/>
          </a:xfrm>
          <a:prstGeom prst="rect">
            <a:avLst/>
          </a:prstGeom>
          <a:solidFill>
            <a:srgbClr val="3333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cxnSp>
        <p:nvCxnSpPr>
          <p:cNvPr id="6" name="Straight Arrow Connector 5"/>
          <p:cNvCxnSpPr>
            <a:stCxn id="23" idx="3"/>
          </p:cNvCxnSpPr>
          <p:nvPr/>
        </p:nvCxnSpPr>
        <p:spPr bwMode="auto">
          <a:xfrm>
            <a:off x="1035091" y="1595058"/>
            <a:ext cx="414316" cy="20599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Arrow Connector 23"/>
          <p:cNvCxnSpPr/>
          <p:nvPr/>
        </p:nvCxnSpPr>
        <p:spPr bwMode="auto">
          <a:xfrm>
            <a:off x="4602925" y="1776160"/>
            <a:ext cx="412597" cy="3549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50282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87313" y="7314971"/>
            <a:ext cx="5399087" cy="179388"/>
          </a:xfrm>
        </p:spPr>
        <p:txBody>
          <a:bodyPr/>
          <a:lstStyle/>
          <a:p>
            <a:r>
              <a:rPr lang="en-GB" dirty="0" smtClean="0"/>
              <a:t>© 2015 Pearson Education, Inc. </a:t>
            </a:r>
            <a:endParaRPr lang="en-GB" dirty="0"/>
          </a:p>
        </p:txBody>
      </p:sp>
      <p:sp>
        <p:nvSpPr>
          <p:cNvPr id="11" name="Text Placeholder 10"/>
          <p:cNvSpPr>
            <a:spLocks noGrp="1"/>
          </p:cNvSpPr>
          <p:nvPr>
            <p:ph type="body" sz="quarter" idx="11"/>
          </p:nvPr>
        </p:nvSpPr>
        <p:spPr/>
        <p:txBody>
          <a:bodyPr/>
          <a:lstStyle/>
          <a:p>
            <a:r>
              <a:rPr lang="en-US" dirty="0"/>
              <a:t>Section 3.5: Motion with constant acceleration</a:t>
            </a:r>
          </a:p>
        </p:txBody>
      </p:sp>
      <p:graphicFrame>
        <p:nvGraphicFramePr>
          <p:cNvPr id="15" name="Object 14"/>
          <p:cNvGraphicFramePr>
            <a:graphicFrameLocks noChangeAspect="1"/>
          </p:cNvGraphicFramePr>
          <p:nvPr>
            <p:extLst>
              <p:ext uri="{D42A27DB-BD31-4B8C-83A1-F6EECF244321}">
                <p14:modId xmlns:p14="http://schemas.microsoft.com/office/powerpoint/2010/main" val="1896337124"/>
              </p:ext>
            </p:extLst>
          </p:nvPr>
        </p:nvGraphicFramePr>
        <p:xfrm>
          <a:off x="5851525" y="1423759"/>
          <a:ext cx="3094678" cy="796316"/>
        </p:xfrm>
        <a:graphic>
          <a:graphicData uri="http://schemas.openxmlformats.org/presentationml/2006/ole">
            <mc:AlternateContent xmlns:mc="http://schemas.openxmlformats.org/markup-compatibility/2006">
              <mc:Choice xmlns:v="urn:schemas-microsoft-com:vml" Requires="v">
                <p:oleObj spid="_x0000_s153718" name="Equation" r:id="rId4" imgW="2159000" imgH="558800" progId="Equation.3">
                  <p:embed/>
                </p:oleObj>
              </mc:Choice>
              <mc:Fallback>
                <p:oleObj name="Equation" r:id="rId4" imgW="2159000" imgH="558800" progId="Equation.3">
                  <p:embed/>
                  <p:pic>
                    <p:nvPicPr>
                      <p:cNvPr id="0" name=""/>
                      <p:cNvPicPr/>
                      <p:nvPr/>
                    </p:nvPicPr>
                    <p:blipFill>
                      <a:blip r:embed="rId5"/>
                      <a:stretch>
                        <a:fillRect/>
                      </a:stretch>
                    </p:blipFill>
                    <p:spPr>
                      <a:xfrm>
                        <a:off x="5851525" y="1423759"/>
                        <a:ext cx="3094678" cy="796316"/>
                      </a:xfrm>
                      <a:prstGeom prst="rect">
                        <a:avLst/>
                      </a:prstGeom>
                      <a:ln>
                        <a:solidFill>
                          <a:srgbClr val="FF0000"/>
                        </a:solidFill>
                      </a:ln>
                    </p:spPr>
                  </p:pic>
                </p:oleObj>
              </mc:Fallback>
            </mc:AlternateContent>
          </a:graphicData>
        </a:graphic>
      </p:graphicFrame>
      <p:sp>
        <p:nvSpPr>
          <p:cNvPr id="2" name="Right Triangle 1"/>
          <p:cNvSpPr/>
          <p:nvPr/>
        </p:nvSpPr>
        <p:spPr bwMode="auto">
          <a:xfrm>
            <a:off x="606599" y="1592459"/>
            <a:ext cx="2843431" cy="1289133"/>
          </a:xfrm>
          <a:prstGeom prst="r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16" name="Right Triangle 15"/>
          <p:cNvSpPr/>
          <p:nvPr/>
        </p:nvSpPr>
        <p:spPr bwMode="auto">
          <a:xfrm>
            <a:off x="4190074" y="1593197"/>
            <a:ext cx="1458876" cy="1289133"/>
          </a:xfrm>
          <a:prstGeom prst="r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 name="TextBox 2"/>
          <p:cNvSpPr txBox="1"/>
          <p:nvPr/>
        </p:nvSpPr>
        <p:spPr>
          <a:xfrm>
            <a:off x="1685039" y="1706206"/>
            <a:ext cx="640971" cy="461665"/>
          </a:xfrm>
          <a:prstGeom prst="rect">
            <a:avLst/>
          </a:prstGeom>
          <a:noFill/>
        </p:spPr>
        <p:txBody>
          <a:bodyPr wrap="none" rtlCol="0">
            <a:spAutoFit/>
          </a:bodyPr>
          <a:lstStyle/>
          <a:p>
            <a:r>
              <a:rPr lang="en-US" dirty="0" smtClean="0">
                <a:latin typeface="Symbol" charset="2"/>
                <a:cs typeface="Symbol" charset="2"/>
              </a:rPr>
              <a:t>D</a:t>
            </a:r>
            <a:r>
              <a:rPr lang="en-US" dirty="0" smtClean="0"/>
              <a:t>x</a:t>
            </a:r>
            <a:r>
              <a:rPr lang="en-US" baseline="-25000" dirty="0" smtClean="0"/>
              <a:t>1</a:t>
            </a:r>
            <a:endParaRPr lang="en-US" dirty="0"/>
          </a:p>
        </p:txBody>
      </p:sp>
      <p:sp>
        <p:nvSpPr>
          <p:cNvPr id="17" name="TextBox 16"/>
          <p:cNvSpPr txBox="1"/>
          <p:nvPr/>
        </p:nvSpPr>
        <p:spPr>
          <a:xfrm>
            <a:off x="4986233" y="1782775"/>
            <a:ext cx="640971" cy="461665"/>
          </a:xfrm>
          <a:prstGeom prst="rect">
            <a:avLst/>
          </a:prstGeom>
          <a:noFill/>
        </p:spPr>
        <p:txBody>
          <a:bodyPr wrap="none" rtlCol="0">
            <a:spAutoFit/>
          </a:bodyPr>
          <a:lstStyle/>
          <a:p>
            <a:r>
              <a:rPr lang="en-US" dirty="0" smtClean="0">
                <a:latin typeface="Symbol" charset="2"/>
                <a:cs typeface="Symbol" charset="2"/>
              </a:rPr>
              <a:t>D</a:t>
            </a:r>
            <a:r>
              <a:rPr lang="en-US" dirty="0" smtClean="0"/>
              <a:t>x</a:t>
            </a:r>
            <a:r>
              <a:rPr lang="en-US" baseline="-25000" dirty="0" smtClean="0"/>
              <a:t>2</a:t>
            </a:r>
            <a:endParaRPr lang="en-US" dirty="0"/>
          </a:p>
        </p:txBody>
      </p:sp>
      <p:sp>
        <p:nvSpPr>
          <p:cNvPr id="18" name="TextBox 17"/>
          <p:cNvSpPr txBox="1"/>
          <p:nvPr/>
        </p:nvSpPr>
        <p:spPr>
          <a:xfrm>
            <a:off x="190313" y="1934437"/>
            <a:ext cx="355837" cy="461665"/>
          </a:xfrm>
          <a:prstGeom prst="rect">
            <a:avLst/>
          </a:prstGeom>
          <a:noFill/>
        </p:spPr>
        <p:txBody>
          <a:bodyPr wrap="none" rtlCol="0">
            <a:spAutoFit/>
          </a:bodyPr>
          <a:lstStyle/>
          <a:p>
            <a:r>
              <a:rPr lang="en-US" dirty="0"/>
              <a:t>h</a:t>
            </a:r>
          </a:p>
        </p:txBody>
      </p:sp>
      <p:sp>
        <p:nvSpPr>
          <p:cNvPr id="19" name="TextBox 18"/>
          <p:cNvSpPr txBox="1"/>
          <p:nvPr/>
        </p:nvSpPr>
        <p:spPr>
          <a:xfrm>
            <a:off x="3792743" y="1954132"/>
            <a:ext cx="355837" cy="461665"/>
          </a:xfrm>
          <a:prstGeom prst="rect">
            <a:avLst/>
          </a:prstGeom>
          <a:noFill/>
        </p:spPr>
        <p:txBody>
          <a:bodyPr wrap="none" rtlCol="0">
            <a:spAutoFit/>
          </a:bodyPr>
          <a:lstStyle/>
          <a:p>
            <a:r>
              <a:rPr lang="en-US" dirty="0"/>
              <a:t>h</a:t>
            </a:r>
          </a:p>
        </p:txBody>
      </p:sp>
      <p:sp>
        <p:nvSpPr>
          <p:cNvPr id="20" name="TextBox 19"/>
          <p:cNvSpPr txBox="1"/>
          <p:nvPr/>
        </p:nvSpPr>
        <p:spPr>
          <a:xfrm>
            <a:off x="2390734" y="2390900"/>
            <a:ext cx="447609" cy="461665"/>
          </a:xfrm>
          <a:prstGeom prst="rect">
            <a:avLst/>
          </a:prstGeom>
          <a:noFill/>
        </p:spPr>
        <p:txBody>
          <a:bodyPr wrap="none" rtlCol="0">
            <a:spAutoFit/>
          </a:bodyPr>
          <a:lstStyle/>
          <a:p>
            <a:r>
              <a:rPr lang="en-US" dirty="0" smtClean="0">
                <a:latin typeface="Symbol" charset="2"/>
                <a:cs typeface="Symbol" charset="2"/>
              </a:rPr>
              <a:t>q</a:t>
            </a:r>
            <a:r>
              <a:rPr lang="en-US" baseline="-25000" dirty="0" smtClean="0">
                <a:latin typeface="Symbol" charset="2"/>
                <a:cs typeface="Symbol" charset="2"/>
              </a:rPr>
              <a:t>1</a:t>
            </a:r>
            <a:endParaRPr lang="en-US" dirty="0">
              <a:latin typeface="Symbol" charset="2"/>
              <a:cs typeface="Symbol" charset="2"/>
            </a:endParaRPr>
          </a:p>
        </p:txBody>
      </p:sp>
      <p:sp>
        <p:nvSpPr>
          <p:cNvPr id="21" name="TextBox 20"/>
          <p:cNvSpPr txBox="1"/>
          <p:nvPr/>
        </p:nvSpPr>
        <p:spPr>
          <a:xfrm>
            <a:off x="4874748" y="2391638"/>
            <a:ext cx="447609" cy="461665"/>
          </a:xfrm>
          <a:prstGeom prst="rect">
            <a:avLst/>
          </a:prstGeom>
          <a:noFill/>
        </p:spPr>
        <p:txBody>
          <a:bodyPr wrap="none" rtlCol="0">
            <a:spAutoFit/>
          </a:bodyPr>
          <a:lstStyle/>
          <a:p>
            <a:r>
              <a:rPr lang="en-US" dirty="0" smtClean="0">
                <a:latin typeface="Symbol" charset="2"/>
                <a:cs typeface="Symbol" charset="2"/>
              </a:rPr>
              <a:t>q</a:t>
            </a:r>
            <a:r>
              <a:rPr lang="en-US" baseline="-25000" dirty="0">
                <a:latin typeface="Symbol" charset="2"/>
                <a:cs typeface="Symbol" charset="2"/>
              </a:rPr>
              <a:t>2</a:t>
            </a:r>
            <a:endParaRPr lang="en-US" dirty="0">
              <a:latin typeface="Symbol" charset="2"/>
              <a:cs typeface="Symbol"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197183539"/>
              </p:ext>
            </p:extLst>
          </p:nvPr>
        </p:nvGraphicFramePr>
        <p:xfrm>
          <a:off x="1140524" y="3104324"/>
          <a:ext cx="1847850" cy="993775"/>
        </p:xfrm>
        <a:graphic>
          <a:graphicData uri="http://schemas.openxmlformats.org/presentationml/2006/ole">
            <mc:AlternateContent xmlns:mc="http://schemas.openxmlformats.org/markup-compatibility/2006">
              <mc:Choice xmlns:v="urn:schemas-microsoft-com:vml" Requires="v">
                <p:oleObj spid="_x0000_s153719" name="Equation" r:id="rId6" imgW="1828800" imgH="990600" progId="Equation.3">
                  <p:embed/>
                </p:oleObj>
              </mc:Choice>
              <mc:Fallback>
                <p:oleObj name="Equation" r:id="rId6" imgW="1828800" imgH="990600" progId="Equation.3">
                  <p:embed/>
                  <p:pic>
                    <p:nvPicPr>
                      <p:cNvPr id="0" name=""/>
                      <p:cNvPicPr/>
                      <p:nvPr/>
                    </p:nvPicPr>
                    <p:blipFill>
                      <a:blip r:embed="rId7"/>
                      <a:stretch>
                        <a:fillRect/>
                      </a:stretch>
                    </p:blipFill>
                    <p:spPr>
                      <a:xfrm>
                        <a:off x="1140524" y="3104324"/>
                        <a:ext cx="1847850" cy="993775"/>
                      </a:xfrm>
                      <a:prstGeom prst="rect">
                        <a:avLst/>
                      </a:prstGeom>
                      <a:ln>
                        <a:solidFill>
                          <a:srgbClr val="FFFFFF"/>
                        </a:solidFill>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787973372"/>
              </p:ext>
            </p:extLst>
          </p:nvPr>
        </p:nvGraphicFramePr>
        <p:xfrm>
          <a:off x="1189038" y="4035425"/>
          <a:ext cx="2563812" cy="936625"/>
        </p:xfrm>
        <a:graphic>
          <a:graphicData uri="http://schemas.openxmlformats.org/presentationml/2006/ole">
            <mc:AlternateContent xmlns:mc="http://schemas.openxmlformats.org/markup-compatibility/2006">
              <mc:Choice xmlns:v="urn:schemas-microsoft-com:vml" Requires="v">
                <p:oleObj spid="_x0000_s153720" name="Equation" r:id="rId8" imgW="2692400" imgH="990600" progId="Equation.3">
                  <p:embed/>
                </p:oleObj>
              </mc:Choice>
              <mc:Fallback>
                <p:oleObj name="Equation" r:id="rId8" imgW="2692400" imgH="990600" progId="Equation.3">
                  <p:embed/>
                  <p:pic>
                    <p:nvPicPr>
                      <p:cNvPr id="0" name=""/>
                      <p:cNvPicPr/>
                      <p:nvPr/>
                    </p:nvPicPr>
                    <p:blipFill>
                      <a:blip r:embed="rId9"/>
                      <a:stretch>
                        <a:fillRect/>
                      </a:stretch>
                    </p:blipFill>
                    <p:spPr>
                      <a:xfrm>
                        <a:off x="1189038" y="4035425"/>
                        <a:ext cx="2563812" cy="936625"/>
                      </a:xfrm>
                      <a:prstGeom prst="rect">
                        <a:avLst/>
                      </a:prstGeom>
                      <a:ln>
                        <a:noFill/>
                      </a:ln>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123706656"/>
              </p:ext>
            </p:extLst>
          </p:nvPr>
        </p:nvGraphicFramePr>
        <p:xfrm>
          <a:off x="2417763" y="4894263"/>
          <a:ext cx="5568950" cy="1247775"/>
        </p:xfrm>
        <a:graphic>
          <a:graphicData uri="http://schemas.openxmlformats.org/presentationml/2006/ole">
            <mc:AlternateContent xmlns:mc="http://schemas.openxmlformats.org/markup-compatibility/2006">
              <mc:Choice xmlns:v="urn:schemas-microsoft-com:vml" Requires="v">
                <p:oleObj spid="_x0000_s153721" name="Equation" r:id="rId10" imgW="3886200" imgH="876300" progId="Equation.3">
                  <p:embed/>
                </p:oleObj>
              </mc:Choice>
              <mc:Fallback>
                <p:oleObj name="Equation" r:id="rId10" imgW="3886200" imgH="876300" progId="Equation.3">
                  <p:embed/>
                  <p:pic>
                    <p:nvPicPr>
                      <p:cNvPr id="0" name=""/>
                      <p:cNvPicPr/>
                      <p:nvPr/>
                    </p:nvPicPr>
                    <p:blipFill>
                      <a:blip r:embed="rId11"/>
                      <a:stretch>
                        <a:fillRect/>
                      </a:stretch>
                    </p:blipFill>
                    <p:spPr>
                      <a:xfrm>
                        <a:off x="2417763" y="4894263"/>
                        <a:ext cx="5568950" cy="1247775"/>
                      </a:xfrm>
                      <a:prstGeom prst="rect">
                        <a:avLst/>
                      </a:prstGeom>
                      <a:ln>
                        <a:noFill/>
                      </a:ln>
                    </p:spPr>
                  </p:pic>
                </p:oleObj>
              </mc:Fallback>
            </mc:AlternateContent>
          </a:graphicData>
        </a:graphic>
      </p:graphicFrame>
      <p:sp>
        <p:nvSpPr>
          <p:cNvPr id="5" name="Rectangle 4"/>
          <p:cNvSpPr/>
          <p:nvPr/>
        </p:nvSpPr>
        <p:spPr bwMode="auto">
          <a:xfrm rot="2563823">
            <a:off x="4292060" y="1435051"/>
            <a:ext cx="396893" cy="342900"/>
          </a:xfrm>
          <a:prstGeom prst="rect">
            <a:avLst/>
          </a:prstGeom>
          <a:solidFill>
            <a:srgbClr val="3333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25" name="Rectangle 24"/>
          <p:cNvSpPr/>
          <p:nvPr/>
        </p:nvSpPr>
        <p:spPr bwMode="auto">
          <a:xfrm rot="1621249">
            <a:off x="659860" y="1333451"/>
            <a:ext cx="396893" cy="342900"/>
          </a:xfrm>
          <a:prstGeom prst="rect">
            <a:avLst/>
          </a:prstGeom>
          <a:solidFill>
            <a:srgbClr val="333399"/>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395701027"/>
              </p:ext>
            </p:extLst>
          </p:nvPr>
        </p:nvGraphicFramePr>
        <p:xfrm>
          <a:off x="5508625" y="3214688"/>
          <a:ext cx="884238" cy="468312"/>
        </p:xfrm>
        <a:graphic>
          <a:graphicData uri="http://schemas.openxmlformats.org/presentationml/2006/ole">
            <mc:AlternateContent xmlns:mc="http://schemas.openxmlformats.org/markup-compatibility/2006">
              <mc:Choice xmlns:v="urn:schemas-microsoft-com:vml" Requires="v">
                <p:oleObj spid="_x0000_s153722" name="Equation" r:id="rId12" imgW="927100" imgH="495300" progId="Equation.3">
                  <p:embed/>
                </p:oleObj>
              </mc:Choice>
              <mc:Fallback>
                <p:oleObj name="Equation" r:id="rId12" imgW="927100" imgH="495300" progId="Equation.3">
                  <p:embed/>
                  <p:pic>
                    <p:nvPicPr>
                      <p:cNvPr id="0" name=""/>
                      <p:cNvPicPr/>
                      <p:nvPr/>
                    </p:nvPicPr>
                    <p:blipFill>
                      <a:blip r:embed="rId13"/>
                      <a:stretch>
                        <a:fillRect/>
                      </a:stretch>
                    </p:blipFill>
                    <p:spPr>
                      <a:xfrm>
                        <a:off x="5508625" y="3214688"/>
                        <a:ext cx="884238" cy="468312"/>
                      </a:xfrm>
                      <a:prstGeom prst="rect">
                        <a:avLst/>
                      </a:prstGeom>
                      <a:ln>
                        <a:solidFill>
                          <a:srgbClr val="FF0000"/>
                        </a:solidFill>
                      </a:ln>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559787251"/>
              </p:ext>
            </p:extLst>
          </p:nvPr>
        </p:nvGraphicFramePr>
        <p:xfrm>
          <a:off x="4999038" y="3836988"/>
          <a:ext cx="1801812" cy="795337"/>
        </p:xfrm>
        <a:graphic>
          <a:graphicData uri="http://schemas.openxmlformats.org/presentationml/2006/ole">
            <mc:AlternateContent xmlns:mc="http://schemas.openxmlformats.org/markup-compatibility/2006">
              <mc:Choice xmlns:v="urn:schemas-microsoft-com:vml" Requires="v">
                <p:oleObj spid="_x0000_s153723" name="Equation" r:id="rId14" imgW="1257300" imgH="558800" progId="Equation.3">
                  <p:embed/>
                </p:oleObj>
              </mc:Choice>
              <mc:Fallback>
                <p:oleObj name="Equation" r:id="rId14" imgW="1257300" imgH="558800" progId="Equation.3">
                  <p:embed/>
                  <p:pic>
                    <p:nvPicPr>
                      <p:cNvPr id="0" name=""/>
                      <p:cNvPicPr/>
                      <p:nvPr/>
                    </p:nvPicPr>
                    <p:blipFill>
                      <a:blip r:embed="rId15"/>
                      <a:stretch>
                        <a:fillRect/>
                      </a:stretch>
                    </p:blipFill>
                    <p:spPr>
                      <a:xfrm>
                        <a:off x="4999038" y="3836988"/>
                        <a:ext cx="1801812" cy="795337"/>
                      </a:xfrm>
                      <a:prstGeom prst="rect">
                        <a:avLst/>
                      </a:prstGeom>
                      <a:ln>
                        <a:solidFill>
                          <a:srgbClr val="FF0000"/>
                        </a:solidFill>
                      </a:ln>
                    </p:spPr>
                  </p:pic>
                </p:oleObj>
              </mc:Fallback>
            </mc:AlternateContent>
          </a:graphicData>
        </a:graphic>
      </p:graphicFrame>
    </p:spTree>
    <p:extLst>
      <p:ext uri="{BB962C8B-B14F-4D97-AF65-F5344CB8AC3E}">
        <p14:creationId xmlns:p14="http://schemas.microsoft.com/office/powerpoint/2010/main" val="2000201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Two children at a playground slide from rest down slides that are of equal height but are inclined at different angles with respect to the horizontal as shown in the figure. Ignoring friction, at height </a:t>
            </a:r>
            <a:r>
              <a:rPr lang="en-US" i="1" dirty="0"/>
              <a:t>h</a:t>
            </a:r>
            <a:r>
              <a:rPr lang="en-US" dirty="0"/>
              <a:t> above the ground, which child has the greater speed</a:t>
            </a:r>
            <a:r>
              <a:rPr lang="en-US" dirty="0" smtClean="0"/>
              <a:t>?</a:t>
            </a:r>
          </a:p>
          <a:p>
            <a:endParaRPr lang="en-US" dirty="0"/>
          </a:p>
          <a:p>
            <a:pPr lvl="1"/>
            <a:r>
              <a:rPr lang="en-US" dirty="0"/>
              <a:t>The child on the left</a:t>
            </a:r>
          </a:p>
          <a:p>
            <a:pPr lvl="1"/>
            <a:r>
              <a:rPr lang="en-US" dirty="0"/>
              <a:t>The child on the right</a:t>
            </a:r>
          </a:p>
          <a:p>
            <a:pPr lvl="1"/>
            <a:r>
              <a:rPr lang="en-US" dirty="0"/>
              <a:t>Both have the same speed.</a:t>
            </a:r>
          </a:p>
          <a:p>
            <a:pPr lvl="1"/>
            <a:r>
              <a:rPr lang="en-US" dirty="0"/>
              <a:t>We need additional information</a:t>
            </a:r>
            <a:r>
              <a:rPr lang="en-US" dirty="0" smtClean="0"/>
              <a:t>.</a:t>
            </a:r>
            <a:endParaRPr lang="en-US" dirty="0"/>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4" name="Text Placeholder 3"/>
          <p:cNvSpPr>
            <a:spLocks noGrp="1"/>
          </p:cNvSpPr>
          <p:nvPr>
            <p:ph type="body" sz="quarter" idx="11"/>
          </p:nvPr>
        </p:nvSpPr>
        <p:spPr/>
        <p:txBody>
          <a:bodyPr/>
          <a:lstStyle/>
          <a:p>
            <a:r>
              <a:rPr lang="en-US" dirty="0"/>
              <a:t>Section 3.7</a:t>
            </a:r>
          </a:p>
          <a:p>
            <a:r>
              <a:rPr lang="en-US" dirty="0"/>
              <a:t>Clicker Question 11</a:t>
            </a:r>
          </a:p>
        </p:txBody>
      </p:sp>
      <p:pic>
        <p:nvPicPr>
          <p:cNvPr id="5" name="Picture 4" descr="Figure_P_03_66.jpg"/>
          <p:cNvPicPr>
            <a:picLocks noChangeAspect="1"/>
          </p:cNvPicPr>
          <p:nvPr/>
        </p:nvPicPr>
        <p:blipFill rotWithShape="1">
          <a:blip r:embed="rId2">
            <a:extLst>
              <a:ext uri="{28A0092B-C50C-407E-A947-70E740481C1C}">
                <a14:useLocalDpi xmlns:a14="http://schemas.microsoft.com/office/drawing/2010/main" val="0"/>
              </a:ext>
            </a:extLst>
          </a:blip>
          <a:srcRect b="6373"/>
          <a:stretch/>
        </p:blipFill>
        <p:spPr>
          <a:xfrm>
            <a:off x="4765815" y="3642643"/>
            <a:ext cx="3927149" cy="1284696"/>
          </a:xfrm>
          <a:prstGeom prst="rect">
            <a:avLst/>
          </a:prstGeom>
        </p:spPr>
      </p:pic>
    </p:spTree>
    <p:extLst>
      <p:ext uri="{BB962C8B-B14F-4D97-AF65-F5344CB8AC3E}">
        <p14:creationId xmlns:p14="http://schemas.microsoft.com/office/powerpoint/2010/main" val="36128783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Two children at a playground slide from rest down slides that are of equal height but are inclined at different angles with respect to the horizontal as shown in the figure. Ignoring friction, at height </a:t>
            </a:r>
            <a:r>
              <a:rPr lang="en-US" i="1" dirty="0"/>
              <a:t>h</a:t>
            </a:r>
            <a:r>
              <a:rPr lang="en-US" dirty="0"/>
              <a:t> above the ground, which child has the greater speed</a:t>
            </a:r>
            <a:r>
              <a:rPr lang="en-US" dirty="0" smtClean="0"/>
              <a:t>?</a:t>
            </a:r>
          </a:p>
          <a:p>
            <a:endParaRPr lang="en-US" dirty="0"/>
          </a:p>
          <a:p>
            <a:pPr lvl="1"/>
            <a:r>
              <a:rPr lang="en-US" dirty="0"/>
              <a:t>The child on the left</a:t>
            </a:r>
          </a:p>
          <a:p>
            <a:pPr lvl="1"/>
            <a:r>
              <a:rPr lang="en-US" dirty="0"/>
              <a:t>The child on the right</a:t>
            </a:r>
          </a:p>
          <a:p>
            <a:pPr lvl="1"/>
            <a:r>
              <a:rPr lang="en-US" dirty="0">
                <a:solidFill>
                  <a:srgbClr val="FF0000"/>
                </a:solidFill>
              </a:rPr>
              <a:t>Both have the same speed.</a:t>
            </a:r>
          </a:p>
          <a:p>
            <a:pPr lvl="1"/>
            <a:r>
              <a:rPr lang="en-US" dirty="0"/>
              <a:t>We need additional information</a:t>
            </a:r>
            <a:r>
              <a:rPr lang="en-US" dirty="0" smtClean="0"/>
              <a:t>.</a:t>
            </a:r>
            <a:endParaRPr lang="en-US" dirty="0"/>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4" name="Text Placeholder 3"/>
          <p:cNvSpPr>
            <a:spLocks noGrp="1"/>
          </p:cNvSpPr>
          <p:nvPr>
            <p:ph type="body" sz="quarter" idx="11"/>
          </p:nvPr>
        </p:nvSpPr>
        <p:spPr/>
        <p:txBody>
          <a:bodyPr/>
          <a:lstStyle/>
          <a:p>
            <a:r>
              <a:rPr lang="en-US" dirty="0"/>
              <a:t>Section 3.7</a:t>
            </a:r>
          </a:p>
          <a:p>
            <a:r>
              <a:rPr lang="en-US" dirty="0"/>
              <a:t>Clicker Question 11</a:t>
            </a:r>
          </a:p>
        </p:txBody>
      </p:sp>
      <p:pic>
        <p:nvPicPr>
          <p:cNvPr id="5" name="Picture 4" descr="Figure_P_03_66.jpg"/>
          <p:cNvPicPr>
            <a:picLocks noChangeAspect="1"/>
          </p:cNvPicPr>
          <p:nvPr/>
        </p:nvPicPr>
        <p:blipFill rotWithShape="1">
          <a:blip r:embed="rId2">
            <a:extLst>
              <a:ext uri="{28A0092B-C50C-407E-A947-70E740481C1C}">
                <a14:useLocalDpi xmlns:a14="http://schemas.microsoft.com/office/drawing/2010/main" val="0"/>
              </a:ext>
            </a:extLst>
          </a:blip>
          <a:srcRect b="6373"/>
          <a:stretch/>
        </p:blipFill>
        <p:spPr>
          <a:xfrm>
            <a:off x="4765815" y="3642643"/>
            <a:ext cx="3927149" cy="1284696"/>
          </a:xfrm>
          <a:prstGeom prst="rect">
            <a:avLst/>
          </a:prstGeom>
        </p:spPr>
      </p:pic>
      <p:pic>
        <p:nvPicPr>
          <p:cNvPr id="6" name="Picture 5" descr="Red_Tick Mark_28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4821637"/>
            <a:ext cx="621751" cy="713184"/>
          </a:xfrm>
          <a:prstGeom prst="rect">
            <a:avLst/>
          </a:prstGeom>
        </p:spPr>
      </p:pic>
    </p:spTree>
    <p:extLst>
      <p:ext uri="{BB962C8B-B14F-4D97-AF65-F5344CB8AC3E}">
        <p14:creationId xmlns:p14="http://schemas.microsoft.com/office/powerpoint/2010/main" val="211280731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7" name="Text Placeholder 6"/>
          <p:cNvSpPr>
            <a:spLocks noGrp="1"/>
          </p:cNvSpPr>
          <p:nvPr>
            <p:ph type="body" sz="quarter" idx="11"/>
          </p:nvPr>
        </p:nvSpPr>
        <p:spPr/>
        <p:txBody>
          <a:bodyPr/>
          <a:lstStyle/>
          <a:p>
            <a:r>
              <a:rPr lang="en-US" dirty="0"/>
              <a:t>Section 3.8: Instantaneous </a:t>
            </a:r>
            <a:r>
              <a:rPr lang="en-US" dirty="0" smtClean="0"/>
              <a:t>acceleration</a:t>
            </a:r>
            <a:endParaRPr lang="en-US" dirty="0"/>
          </a:p>
        </p:txBody>
      </p:sp>
      <p:sp>
        <p:nvSpPr>
          <p:cNvPr id="6" name="Content Placeholder 5"/>
          <p:cNvSpPr>
            <a:spLocks noGrp="1"/>
          </p:cNvSpPr>
          <p:nvPr>
            <p:ph idx="1"/>
          </p:nvPr>
        </p:nvSpPr>
        <p:spPr>
          <a:xfrm>
            <a:off x="365125" y="1170432"/>
            <a:ext cx="4443984" cy="5422392"/>
          </a:xfrm>
        </p:spPr>
        <p:txBody>
          <a:bodyPr/>
          <a:lstStyle/>
          <a:p>
            <a:r>
              <a:rPr lang="en-US" sz="2200" dirty="0"/>
              <a:t>What if acceleration is not constant?</a:t>
            </a:r>
          </a:p>
          <a:p>
            <a:pPr lvl="1"/>
            <a:r>
              <a:rPr lang="en-US" sz="2200" dirty="0" smtClean="0"/>
              <a:t>The figure shows </a:t>
            </a:r>
            <a:r>
              <a:rPr lang="en-US" sz="2200" dirty="0"/>
              <a:t>the </a:t>
            </a:r>
            <a:r>
              <a:rPr lang="en-US" sz="2200" dirty="0" smtClean="0"/>
              <a:t/>
            </a:r>
            <a:br>
              <a:rPr lang="en-US" sz="2200" dirty="0" smtClean="0"/>
            </a:br>
            <a:r>
              <a:rPr lang="en-US" sz="2200" i="1" dirty="0" smtClean="0">
                <a:sym typeface="Symbol"/>
              </a:rPr>
              <a:t></a:t>
            </a:r>
            <a:r>
              <a:rPr lang="en-US" sz="2200" i="1" baseline="-25000" dirty="0" smtClean="0"/>
              <a:t>x</a:t>
            </a:r>
            <a:r>
              <a:rPr lang="en-US" sz="2200" dirty="0" smtClean="0"/>
              <a:t>(</a:t>
            </a:r>
            <a:r>
              <a:rPr lang="en-US" sz="2200" i="1" dirty="0" smtClean="0"/>
              <a:t>t</a:t>
            </a:r>
            <a:r>
              <a:rPr lang="en-US" sz="2200" dirty="0"/>
              <a:t>) curve for a motion where the acceleration is not constant. </a:t>
            </a:r>
          </a:p>
          <a:p>
            <a:pPr lvl="1"/>
            <a:r>
              <a:rPr lang="en-US" sz="2200" dirty="0"/>
              <a:t>The instantaneous acceleration </a:t>
            </a:r>
            <a:r>
              <a:rPr lang="en-US" sz="2200" i="1" dirty="0"/>
              <a:t>a</a:t>
            </a:r>
            <a:r>
              <a:rPr lang="en-US" sz="2200" i="1" baseline="-25000" dirty="0"/>
              <a:t>x</a:t>
            </a:r>
            <a:r>
              <a:rPr lang="en-US" sz="2200" dirty="0"/>
              <a:t> is the slope of the tangent of the </a:t>
            </a:r>
            <a:r>
              <a:rPr lang="en-US" sz="2200" i="1" dirty="0">
                <a:sym typeface="Symbol"/>
              </a:rPr>
              <a:t></a:t>
            </a:r>
            <a:r>
              <a:rPr lang="en-US" sz="2200" i="1" baseline="-25000" dirty="0"/>
              <a:t>x</a:t>
            </a:r>
            <a:r>
              <a:rPr lang="en-US" sz="2200" dirty="0"/>
              <a:t>(</a:t>
            </a:r>
            <a:r>
              <a:rPr lang="en-US" sz="2200" i="1" dirty="0"/>
              <a:t>t</a:t>
            </a:r>
            <a:r>
              <a:rPr lang="en-US" sz="2200" dirty="0" smtClean="0"/>
              <a:t>) </a:t>
            </a:r>
            <a:r>
              <a:rPr lang="en-US" sz="2200" dirty="0"/>
              <a:t>curve at time </a:t>
            </a:r>
            <a:r>
              <a:rPr lang="en-US" sz="2200" dirty="0" smtClean="0"/>
              <a:t>t:</a:t>
            </a:r>
          </a:p>
          <a:p>
            <a:pPr lvl="1"/>
            <a:endParaRPr lang="en-US" sz="2200" dirty="0" smtClean="0"/>
          </a:p>
          <a:p>
            <a:pPr marL="457200" lvl="1" indent="0">
              <a:buNone/>
            </a:pPr>
            <a:endParaRPr lang="en-US" sz="2200" dirty="0" smtClean="0"/>
          </a:p>
          <a:p>
            <a:pPr lvl="1"/>
            <a:r>
              <a:rPr lang="en-US" sz="2200" dirty="0" smtClean="0"/>
              <a:t>Or </a:t>
            </a:r>
            <a:endParaRPr lang="en-US" sz="2200" dirty="0"/>
          </a:p>
        </p:txBody>
      </p:sp>
      <p:graphicFrame>
        <p:nvGraphicFramePr>
          <p:cNvPr id="9" name="Object 8"/>
          <p:cNvGraphicFramePr>
            <a:graphicFrameLocks noChangeAspect="1"/>
          </p:cNvGraphicFramePr>
          <p:nvPr>
            <p:extLst>
              <p:ext uri="{D42A27DB-BD31-4B8C-83A1-F6EECF244321}">
                <p14:modId xmlns:p14="http://schemas.microsoft.com/office/powerpoint/2010/main" val="1119512955"/>
              </p:ext>
            </p:extLst>
          </p:nvPr>
        </p:nvGraphicFramePr>
        <p:xfrm>
          <a:off x="2225449" y="4433433"/>
          <a:ext cx="1041400" cy="711200"/>
        </p:xfrm>
        <a:graphic>
          <a:graphicData uri="http://schemas.openxmlformats.org/presentationml/2006/ole">
            <mc:AlternateContent xmlns:mc="http://schemas.openxmlformats.org/markup-compatibility/2006">
              <mc:Choice xmlns:v="urn:schemas-microsoft-com:vml" Requires="v">
                <p:oleObj spid="_x0000_s39437" name="Equation" r:id="rId3" imgW="1041400" imgH="711200" progId="Equation.DSMT4">
                  <p:embed/>
                </p:oleObj>
              </mc:Choice>
              <mc:Fallback>
                <p:oleObj name="Equation" r:id="rId3" imgW="1041400" imgH="711200" progId="Equation.DSMT4">
                  <p:embed/>
                  <p:pic>
                    <p:nvPicPr>
                      <p:cNvPr id="0" name=""/>
                      <p:cNvPicPr/>
                      <p:nvPr/>
                    </p:nvPicPr>
                    <p:blipFill>
                      <a:blip r:embed="rId4"/>
                      <a:stretch>
                        <a:fillRect/>
                      </a:stretch>
                    </p:blipFill>
                    <p:spPr>
                      <a:xfrm>
                        <a:off x="2225449" y="4433433"/>
                        <a:ext cx="1041400" cy="7112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12380068"/>
              </p:ext>
            </p:extLst>
          </p:nvPr>
        </p:nvGraphicFramePr>
        <p:xfrm>
          <a:off x="1484767" y="5635171"/>
          <a:ext cx="2971800" cy="812800"/>
        </p:xfrm>
        <a:graphic>
          <a:graphicData uri="http://schemas.openxmlformats.org/presentationml/2006/ole">
            <mc:AlternateContent xmlns:mc="http://schemas.openxmlformats.org/markup-compatibility/2006">
              <mc:Choice xmlns:v="urn:schemas-microsoft-com:vml" Requires="v">
                <p:oleObj spid="_x0000_s39438" name="Equation" r:id="rId5" imgW="2971800" imgH="812800" progId="Equation.DSMT4">
                  <p:embed/>
                </p:oleObj>
              </mc:Choice>
              <mc:Fallback>
                <p:oleObj name="Equation" r:id="rId5" imgW="2971800" imgH="812800" progId="Equation.DSMT4">
                  <p:embed/>
                  <p:pic>
                    <p:nvPicPr>
                      <p:cNvPr id="0" name=""/>
                      <p:cNvPicPr/>
                      <p:nvPr/>
                    </p:nvPicPr>
                    <p:blipFill>
                      <a:blip r:embed="rId6"/>
                      <a:stretch>
                        <a:fillRect/>
                      </a:stretch>
                    </p:blipFill>
                    <p:spPr>
                      <a:xfrm>
                        <a:off x="1484767" y="5635171"/>
                        <a:ext cx="2971800" cy="812800"/>
                      </a:xfrm>
                      <a:prstGeom prst="rect">
                        <a:avLst/>
                      </a:prstGeom>
                    </p:spPr>
                  </p:pic>
                </p:oleObj>
              </mc:Fallback>
            </mc:AlternateContent>
          </a:graphicData>
        </a:graphic>
      </p:graphicFrame>
      <p:pic>
        <p:nvPicPr>
          <p:cNvPr id="11" name="Picture 10" descr="03_23_Figure.jpg"/>
          <p:cNvPicPr>
            <a:picLocks noChangeAspect="1"/>
          </p:cNvPicPr>
          <p:nvPr/>
        </p:nvPicPr>
        <p:blipFill rotWithShape="1">
          <a:blip r:embed="rId7">
            <a:extLst>
              <a:ext uri="{28A0092B-C50C-407E-A947-70E740481C1C}">
                <a14:useLocalDpi xmlns:a14="http://schemas.microsoft.com/office/drawing/2010/main" val="0"/>
              </a:ext>
            </a:extLst>
          </a:blip>
          <a:srcRect b="2435"/>
          <a:stretch/>
        </p:blipFill>
        <p:spPr>
          <a:xfrm>
            <a:off x="5692203" y="1375230"/>
            <a:ext cx="2747560" cy="5152926"/>
          </a:xfrm>
          <a:prstGeom prst="rect">
            <a:avLst/>
          </a:prstGeom>
        </p:spPr>
      </p:pic>
    </p:spTree>
    <p:extLst>
      <p:ext uri="{BB962C8B-B14F-4D97-AF65-F5344CB8AC3E}">
        <p14:creationId xmlns:p14="http://schemas.microsoft.com/office/powerpoint/2010/main" val="1980815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200" dirty="0"/>
              <a:t>To find the change in velocity during the time interval </a:t>
            </a:r>
            <a:r>
              <a:rPr lang="en-US" sz="2200" dirty="0" smtClean="0"/>
              <a:t>(</a:t>
            </a:r>
            <a:r>
              <a:rPr lang="en-US" sz="2200" dirty="0">
                <a:sym typeface="Symbol"/>
              </a:rPr>
              <a:t></a:t>
            </a:r>
            <a:r>
              <a:rPr lang="en-US" sz="2200" i="1" dirty="0" smtClean="0"/>
              <a:t>t</a:t>
            </a:r>
            <a:r>
              <a:rPr lang="en-US" sz="2200" dirty="0"/>
              <a:t>), we can use the area under the </a:t>
            </a:r>
            <a:r>
              <a:rPr lang="en-US" sz="2200" i="1" dirty="0"/>
              <a:t>a</a:t>
            </a:r>
            <a:r>
              <a:rPr lang="en-US" sz="2200" i="1" baseline="-25000" dirty="0"/>
              <a:t>x</a:t>
            </a:r>
            <a:r>
              <a:rPr lang="en-US" sz="2200" dirty="0"/>
              <a:t>(</a:t>
            </a:r>
            <a:r>
              <a:rPr lang="en-US" sz="2200" i="1" dirty="0"/>
              <a:t>t</a:t>
            </a:r>
            <a:r>
              <a:rPr lang="en-US" sz="2200" dirty="0"/>
              <a:t>) curve in the figure. </a:t>
            </a:r>
          </a:p>
          <a:p>
            <a:r>
              <a:rPr lang="en-US" sz="2200" dirty="0"/>
              <a:t>Although, acceleration is not constant, we can divide motion into small intervals of </a:t>
            </a:r>
            <a:r>
              <a:rPr lang="en-US" sz="2200" dirty="0">
                <a:sym typeface="Symbol"/>
              </a:rPr>
              <a:t></a:t>
            </a:r>
            <a:r>
              <a:rPr lang="en-US" sz="2200" i="1" dirty="0" smtClean="0"/>
              <a:t>t</a:t>
            </a:r>
            <a:r>
              <a:rPr lang="en-US" sz="2200" dirty="0" smtClean="0"/>
              <a:t> </a:t>
            </a:r>
            <a:r>
              <a:rPr lang="en-US" sz="2200" dirty="0"/>
              <a:t>in which it is constant. </a:t>
            </a:r>
          </a:p>
          <a:p>
            <a:r>
              <a:rPr lang="en-US" sz="2200" dirty="0"/>
              <a:t>In the limit </a:t>
            </a:r>
            <a:r>
              <a:rPr lang="en-US" sz="2200" dirty="0">
                <a:sym typeface="Symbol"/>
              </a:rPr>
              <a:t></a:t>
            </a:r>
            <a:r>
              <a:rPr lang="en-US" sz="2200" i="1" dirty="0" smtClean="0"/>
              <a:t>t</a:t>
            </a:r>
            <a:r>
              <a:rPr lang="en-US" sz="2200" dirty="0" smtClean="0"/>
              <a:t> ⟶ 0</a:t>
            </a:r>
            <a:r>
              <a:rPr lang="en-US" sz="2200" dirty="0"/>
              <a:t>, we can find</a:t>
            </a:r>
          </a:p>
          <a:p>
            <a:pPr marL="0" indent="0">
              <a:buNone/>
            </a:pPr>
            <a:endParaRPr lang="en-US" sz="2200" dirty="0"/>
          </a:p>
        </p:txBody>
      </p:sp>
      <p:sp>
        <p:nvSpPr>
          <p:cNvPr id="2" name="Footer Placeholder 1"/>
          <p:cNvSpPr>
            <a:spLocks noGrp="1"/>
          </p:cNvSpPr>
          <p:nvPr>
            <p:ph type="ftr" sz="quarter" idx="10"/>
          </p:nvPr>
        </p:nvSpPr>
        <p:spPr/>
        <p:txBody>
          <a:bodyPr/>
          <a:lstStyle/>
          <a:p>
            <a:r>
              <a:rPr lang="en-GB" dirty="0" smtClean="0"/>
              <a:t>© 2015 Pearson Education, Inc. </a:t>
            </a:r>
            <a:endParaRPr lang="en-GB" dirty="0"/>
          </a:p>
        </p:txBody>
      </p:sp>
      <p:sp>
        <p:nvSpPr>
          <p:cNvPr id="3" name="Text Placeholder 2"/>
          <p:cNvSpPr>
            <a:spLocks noGrp="1"/>
          </p:cNvSpPr>
          <p:nvPr>
            <p:ph type="body" sz="quarter" idx="11"/>
          </p:nvPr>
        </p:nvSpPr>
        <p:spPr/>
        <p:txBody>
          <a:bodyPr/>
          <a:lstStyle/>
          <a:p>
            <a:r>
              <a:rPr lang="en-US" dirty="0"/>
              <a:t>Section 3.8: Instantaneous </a:t>
            </a:r>
            <a:r>
              <a:rPr lang="en-US" dirty="0" smtClean="0"/>
              <a:t>acceleration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889022319"/>
              </p:ext>
            </p:extLst>
          </p:nvPr>
        </p:nvGraphicFramePr>
        <p:xfrm>
          <a:off x="3625850" y="2981256"/>
          <a:ext cx="1892300" cy="635000"/>
        </p:xfrm>
        <a:graphic>
          <a:graphicData uri="http://schemas.openxmlformats.org/presentationml/2006/ole">
            <mc:AlternateContent xmlns:mc="http://schemas.openxmlformats.org/markup-compatibility/2006">
              <mc:Choice xmlns:v="urn:schemas-microsoft-com:vml" Requires="v">
                <p:oleObj spid="_x0000_s164878" name="Equation" r:id="rId3" imgW="1892300" imgH="635000" progId="Equation.3">
                  <p:embed/>
                </p:oleObj>
              </mc:Choice>
              <mc:Fallback>
                <p:oleObj name="Equation" r:id="rId3" imgW="1892300" imgH="635000" progId="Equation.3">
                  <p:embed/>
                  <p:pic>
                    <p:nvPicPr>
                      <p:cNvPr id="0" name=""/>
                      <p:cNvPicPr/>
                      <p:nvPr/>
                    </p:nvPicPr>
                    <p:blipFill>
                      <a:blip r:embed="rId4"/>
                      <a:stretch>
                        <a:fillRect/>
                      </a:stretch>
                    </p:blipFill>
                    <p:spPr>
                      <a:xfrm>
                        <a:off x="3625850" y="2981256"/>
                        <a:ext cx="1892300" cy="635000"/>
                      </a:xfrm>
                      <a:prstGeom prst="rect">
                        <a:avLst/>
                      </a:prstGeom>
                    </p:spPr>
                  </p:pic>
                </p:oleObj>
              </mc:Fallback>
            </mc:AlternateContent>
          </a:graphicData>
        </a:graphic>
      </p:graphicFrame>
      <p:pic>
        <p:nvPicPr>
          <p:cNvPr id="5" name="Picture 4" descr="03_24_FigureA.jpg"/>
          <p:cNvPicPr>
            <a:picLocks noChangeAspect="1"/>
          </p:cNvPicPr>
          <p:nvPr/>
        </p:nvPicPr>
        <p:blipFill rotWithShape="1">
          <a:blip r:embed="rId5">
            <a:extLst>
              <a:ext uri="{28A0092B-C50C-407E-A947-70E740481C1C}">
                <a14:useLocalDpi xmlns:a14="http://schemas.microsoft.com/office/drawing/2010/main" val="0"/>
              </a:ext>
            </a:extLst>
          </a:blip>
          <a:srcRect b="2664"/>
          <a:stretch/>
        </p:blipFill>
        <p:spPr>
          <a:xfrm>
            <a:off x="70493" y="3839666"/>
            <a:ext cx="2681761" cy="2651760"/>
          </a:xfrm>
          <a:prstGeom prst="rect">
            <a:avLst/>
          </a:prstGeom>
        </p:spPr>
      </p:pic>
      <p:pic>
        <p:nvPicPr>
          <p:cNvPr id="7" name="Picture 6" descr="03_24_FigureB.jpg"/>
          <p:cNvPicPr>
            <a:picLocks noChangeAspect="1"/>
          </p:cNvPicPr>
          <p:nvPr/>
        </p:nvPicPr>
        <p:blipFill rotWithShape="1">
          <a:blip r:embed="rId6">
            <a:extLst>
              <a:ext uri="{28A0092B-C50C-407E-A947-70E740481C1C}">
                <a14:useLocalDpi xmlns:a14="http://schemas.microsoft.com/office/drawing/2010/main" val="0"/>
              </a:ext>
            </a:extLst>
          </a:blip>
          <a:srcRect b="2935"/>
          <a:stretch/>
        </p:blipFill>
        <p:spPr>
          <a:xfrm>
            <a:off x="2781753" y="3839666"/>
            <a:ext cx="3131199" cy="2651760"/>
          </a:xfrm>
          <a:prstGeom prst="rect">
            <a:avLst/>
          </a:prstGeom>
        </p:spPr>
      </p:pic>
      <p:pic>
        <p:nvPicPr>
          <p:cNvPr id="9" name="Picture 8" descr="03_24_FigureC.jpg"/>
          <p:cNvPicPr>
            <a:picLocks noChangeAspect="1"/>
          </p:cNvPicPr>
          <p:nvPr/>
        </p:nvPicPr>
        <p:blipFill rotWithShape="1">
          <a:blip r:embed="rId7">
            <a:extLst>
              <a:ext uri="{28A0092B-C50C-407E-A947-70E740481C1C}">
                <a14:useLocalDpi xmlns:a14="http://schemas.microsoft.com/office/drawing/2010/main" val="0"/>
              </a:ext>
            </a:extLst>
          </a:blip>
          <a:srcRect b="2799"/>
          <a:stretch/>
        </p:blipFill>
        <p:spPr>
          <a:xfrm>
            <a:off x="5942450" y="3839666"/>
            <a:ext cx="3154405" cy="2651760"/>
          </a:xfrm>
          <a:prstGeom prst="rect">
            <a:avLst/>
          </a:prstGeom>
        </p:spPr>
      </p:pic>
    </p:spTree>
    <p:extLst>
      <p:ext uri="{BB962C8B-B14F-4D97-AF65-F5344CB8AC3E}">
        <p14:creationId xmlns:p14="http://schemas.microsoft.com/office/powerpoint/2010/main" val="36667571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dirty="0" smtClean="0"/>
              <a:t>© 2015 Pearson Education, Inc. </a:t>
            </a:r>
            <a:endParaRPr lang="en-GB" dirty="0"/>
          </a:p>
        </p:txBody>
      </p:sp>
      <p:sp>
        <p:nvSpPr>
          <p:cNvPr id="3" name="Text Placeholder 2"/>
          <p:cNvSpPr>
            <a:spLocks noGrp="1"/>
          </p:cNvSpPr>
          <p:nvPr>
            <p:ph type="body" sz="quarter" idx="11"/>
          </p:nvPr>
        </p:nvSpPr>
        <p:spPr/>
        <p:txBody>
          <a:bodyPr/>
          <a:lstStyle/>
          <a:p>
            <a:r>
              <a:rPr lang="en-US" dirty="0"/>
              <a:t>Section 3.8: Instantaneous </a:t>
            </a:r>
            <a:r>
              <a:rPr lang="en-US" dirty="0" smtClean="0"/>
              <a:t>acceleration</a:t>
            </a:r>
            <a:endParaRPr lang="en-US" dirty="0"/>
          </a:p>
        </p:txBody>
      </p:sp>
      <p:sp>
        <p:nvSpPr>
          <p:cNvPr id="4" name="Content Placeholder 3"/>
          <p:cNvSpPr>
            <a:spLocks noGrp="1"/>
          </p:cNvSpPr>
          <p:nvPr>
            <p:ph idx="1"/>
          </p:nvPr>
        </p:nvSpPr>
        <p:spPr/>
        <p:txBody>
          <a:bodyPr/>
          <a:lstStyle/>
          <a:p>
            <a:r>
              <a:rPr lang="en-US" dirty="0"/>
              <a:t>Once we know the velocity, we can use the same approach to obtain displacement</a:t>
            </a:r>
            <a:r>
              <a:rPr lang="en-US" dirty="0" smtClean="0"/>
              <a: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120432561"/>
              </p:ext>
            </p:extLst>
          </p:nvPr>
        </p:nvGraphicFramePr>
        <p:xfrm>
          <a:off x="1227650" y="3713351"/>
          <a:ext cx="2209800" cy="787400"/>
        </p:xfrm>
        <a:graphic>
          <a:graphicData uri="http://schemas.openxmlformats.org/presentationml/2006/ole">
            <mc:AlternateContent xmlns:mc="http://schemas.openxmlformats.org/markup-compatibility/2006">
              <mc:Choice xmlns:v="urn:schemas-microsoft-com:vml" Requires="v">
                <p:oleObj spid="_x0000_s41233" name="Equation" r:id="rId3" imgW="2209800" imgH="787400" progId="Equation.DSMT4">
                  <p:embed/>
                </p:oleObj>
              </mc:Choice>
              <mc:Fallback>
                <p:oleObj name="Equation" r:id="rId3" imgW="2209800" imgH="787400" progId="Equation.DSMT4">
                  <p:embed/>
                  <p:pic>
                    <p:nvPicPr>
                      <p:cNvPr id="0" name=""/>
                      <p:cNvPicPr/>
                      <p:nvPr/>
                    </p:nvPicPr>
                    <p:blipFill>
                      <a:blip r:embed="rId4"/>
                      <a:stretch>
                        <a:fillRect/>
                      </a:stretch>
                    </p:blipFill>
                    <p:spPr>
                      <a:xfrm>
                        <a:off x="1227650" y="3713351"/>
                        <a:ext cx="2209800" cy="787400"/>
                      </a:xfrm>
                      <a:prstGeom prst="rect">
                        <a:avLst/>
                      </a:prstGeom>
                    </p:spPr>
                  </p:pic>
                </p:oleObj>
              </mc:Fallback>
            </mc:AlternateContent>
          </a:graphicData>
        </a:graphic>
      </p:graphicFrame>
      <p:pic>
        <p:nvPicPr>
          <p:cNvPr id="8" name="Picture 7" descr="03_25_Figure.jpg"/>
          <p:cNvPicPr>
            <a:picLocks noChangeAspect="1"/>
          </p:cNvPicPr>
          <p:nvPr/>
        </p:nvPicPr>
        <p:blipFill rotWithShape="1">
          <a:blip r:embed="rId5">
            <a:extLst>
              <a:ext uri="{28A0092B-C50C-407E-A947-70E740481C1C}">
                <a14:useLocalDpi xmlns:a14="http://schemas.microsoft.com/office/drawing/2010/main" val="0"/>
              </a:ext>
            </a:extLst>
          </a:blip>
          <a:srcRect b="2982"/>
          <a:stretch/>
        </p:blipFill>
        <p:spPr>
          <a:xfrm>
            <a:off x="5669281" y="1330477"/>
            <a:ext cx="2715768" cy="5029200"/>
          </a:xfrm>
          <a:prstGeom prst="rect">
            <a:avLst/>
          </a:prstGeom>
        </p:spPr>
      </p:pic>
      <p:sp>
        <p:nvSpPr>
          <p:cNvPr id="7" name="Rectangle 6"/>
          <p:cNvSpPr/>
          <p:nvPr/>
        </p:nvSpPr>
        <p:spPr>
          <a:xfrm>
            <a:off x="624869" y="3031030"/>
            <a:ext cx="3866613" cy="461665"/>
          </a:xfrm>
          <a:prstGeom prst="rect">
            <a:avLst/>
          </a:prstGeom>
        </p:spPr>
        <p:txBody>
          <a:bodyPr wrap="none">
            <a:spAutoFit/>
          </a:bodyPr>
          <a:lstStyle/>
          <a:p>
            <a:pPr lvl="0" algn="ctr" eaLnBrk="1" hangingPunct="1">
              <a:spcBef>
                <a:spcPct val="20000"/>
              </a:spcBef>
              <a:buClr>
                <a:srgbClr val="AF2A42"/>
              </a:buClr>
            </a:pPr>
            <a:r>
              <a:rPr lang="en-US" kern="0" dirty="0" err="1">
                <a:solidFill>
                  <a:srgbClr val="000000"/>
                </a:solidFill>
                <a:latin typeface="Times New Roman"/>
                <a:ea typeface="ＭＳ Ｐゴシック"/>
                <a:cs typeface="Times New Roman"/>
              </a:rPr>
              <a:t>Δ</a:t>
            </a:r>
            <a:r>
              <a:rPr lang="en-US" i="1" kern="0" dirty="0" err="1">
                <a:solidFill>
                  <a:srgbClr val="000000"/>
                </a:solidFill>
                <a:latin typeface="Times New Roman"/>
                <a:ea typeface="ＭＳ Ｐゴシック"/>
                <a:cs typeface="Times New Roman"/>
              </a:rPr>
              <a:t>x</a:t>
            </a:r>
            <a:r>
              <a:rPr lang="en-US" kern="0" dirty="0">
                <a:solidFill>
                  <a:srgbClr val="000000"/>
                </a:solidFill>
                <a:latin typeface="Times New Roman"/>
                <a:ea typeface="ＭＳ Ｐゴシック"/>
                <a:cs typeface="Times New Roman"/>
              </a:rPr>
              <a:t> = </a:t>
            </a:r>
            <a:r>
              <a:rPr lang="tr-TR" i="1" kern="0" dirty="0" err="1">
                <a:solidFill>
                  <a:srgbClr val="000000"/>
                </a:solidFill>
                <a:latin typeface="Times New Roman"/>
                <a:ea typeface="ＭＳ Ｐゴシック"/>
                <a:cs typeface="Times New Roman"/>
              </a:rPr>
              <a:t>υ</a:t>
            </a:r>
            <a:r>
              <a:rPr lang="en-US" i="1" kern="0" baseline="-25000" dirty="0">
                <a:solidFill>
                  <a:srgbClr val="000000"/>
                </a:solidFill>
                <a:latin typeface="Times New Roman"/>
                <a:ea typeface="ＭＳ Ｐゴシック"/>
                <a:cs typeface="Times New Roman"/>
              </a:rPr>
              <a:t>x</a:t>
            </a:r>
            <a:r>
              <a:rPr lang="en-US" kern="0" baseline="-25000" dirty="0">
                <a:solidFill>
                  <a:srgbClr val="000000"/>
                </a:solidFill>
                <a:latin typeface="Times New Roman"/>
                <a:ea typeface="ＭＳ Ｐゴシック"/>
                <a:cs typeface="Times New Roman"/>
              </a:rPr>
              <a:t> </a:t>
            </a:r>
            <a:r>
              <a:rPr lang="en-US" kern="0" dirty="0" err="1">
                <a:solidFill>
                  <a:srgbClr val="000000"/>
                </a:solidFill>
                <a:latin typeface="Times New Roman"/>
                <a:ea typeface="ＭＳ Ｐゴシック"/>
                <a:cs typeface="Times New Roman"/>
              </a:rPr>
              <a:t>Δ</a:t>
            </a:r>
            <a:r>
              <a:rPr lang="en-US" i="1" kern="0" dirty="0" err="1">
                <a:solidFill>
                  <a:srgbClr val="000000"/>
                </a:solidFill>
                <a:latin typeface="Times New Roman"/>
                <a:ea typeface="ＭＳ Ｐゴシック"/>
                <a:cs typeface="Times New Roman"/>
              </a:rPr>
              <a:t>t</a:t>
            </a:r>
            <a:r>
              <a:rPr lang="en-US" kern="0" dirty="0">
                <a:solidFill>
                  <a:srgbClr val="000000"/>
                </a:solidFill>
                <a:latin typeface="Times New Roman"/>
                <a:ea typeface="ＭＳ Ｐゴシック"/>
                <a:cs typeface="Times New Roman"/>
              </a:rPr>
              <a:t>  (constant velocity)</a:t>
            </a:r>
          </a:p>
        </p:txBody>
      </p:sp>
    </p:spTree>
    <p:extLst>
      <p:ext uri="{BB962C8B-B14F-4D97-AF65-F5344CB8AC3E}">
        <p14:creationId xmlns:p14="http://schemas.microsoft.com/office/powerpoint/2010/main" val="9354972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65124" y="1170432"/>
            <a:ext cx="8958497" cy="5422392"/>
          </a:xfrm>
        </p:spPr>
        <p:txBody>
          <a:bodyPr/>
          <a:lstStyle/>
          <a:p>
            <a:pPr marL="0" indent="0">
              <a:buNone/>
            </a:pPr>
            <a:r>
              <a:rPr lang="en-US" dirty="0"/>
              <a:t>G</a:t>
            </a:r>
            <a:r>
              <a:rPr lang="en-US" dirty="0" smtClean="0"/>
              <a:t>raphical </a:t>
            </a:r>
            <a:r>
              <a:rPr lang="en-US" dirty="0"/>
              <a:t>and mathematical ways of representing motion</a:t>
            </a:r>
            <a:r>
              <a:rPr lang="en-US" dirty="0" smtClean="0"/>
              <a:t>.</a:t>
            </a:r>
            <a:endParaRPr lang="en-US" dirty="0"/>
          </a:p>
        </p:txBody>
      </p:sp>
      <p:sp>
        <p:nvSpPr>
          <p:cNvPr id="12" name="Text Placeholder 11"/>
          <p:cNvSpPr>
            <a:spLocks noGrp="1"/>
          </p:cNvSpPr>
          <p:nvPr>
            <p:ph type="body" sz="quarter" idx="11"/>
          </p:nvPr>
        </p:nvSpPr>
        <p:spPr/>
        <p:txBody>
          <a:bodyPr/>
          <a:lstStyle/>
          <a:p>
            <a:r>
              <a:rPr lang="en-US" dirty="0"/>
              <a:t>Chapter </a:t>
            </a:r>
            <a:r>
              <a:rPr lang="en-US" dirty="0" smtClean="0"/>
              <a:t>2 </a:t>
            </a:r>
            <a:r>
              <a:rPr lang="en-US" dirty="0"/>
              <a:t>R</a:t>
            </a:r>
            <a:r>
              <a:rPr lang="en-US" dirty="0" smtClean="0"/>
              <a:t>eview</a:t>
            </a:r>
          </a:p>
          <a:p>
            <a:r>
              <a:rPr lang="en-US" dirty="0">
                <a:solidFill>
                  <a:srgbClr val="FFFFFF"/>
                </a:solidFill>
              </a:rPr>
              <a:t>Looking Back: Representations of </a:t>
            </a:r>
            <a:r>
              <a:rPr lang="en-US" dirty="0" smtClean="0">
                <a:solidFill>
                  <a:srgbClr val="FFFFFF"/>
                </a:solidFill>
              </a:rPr>
              <a:t>motion</a:t>
            </a:r>
            <a:endParaRPr lang="en-US" dirty="0">
              <a:solidFill>
                <a:srgbClr val="FFFFFF"/>
              </a:solidFill>
            </a:endParaRPr>
          </a:p>
        </p:txBody>
      </p:sp>
      <p:pic>
        <p:nvPicPr>
          <p:cNvPr id="14" name="Picture 13" descr="02_08_Figure.jpg"/>
          <p:cNvPicPr>
            <a:picLocks noChangeAspect="1"/>
          </p:cNvPicPr>
          <p:nvPr/>
        </p:nvPicPr>
        <p:blipFill rotWithShape="1">
          <a:blip r:embed="rId4">
            <a:extLst>
              <a:ext uri="{28A0092B-C50C-407E-A947-70E740481C1C}">
                <a14:useLocalDpi xmlns:a14="http://schemas.microsoft.com/office/drawing/2010/main" val="0"/>
              </a:ext>
            </a:extLst>
          </a:blip>
          <a:srcRect b="3249"/>
          <a:stretch/>
        </p:blipFill>
        <p:spPr>
          <a:xfrm>
            <a:off x="482636" y="2031656"/>
            <a:ext cx="3758607" cy="2243201"/>
          </a:xfrm>
          <a:prstGeom prst="rect">
            <a:avLst/>
          </a:prstGeom>
        </p:spPr>
      </p:pic>
      <p:pic>
        <p:nvPicPr>
          <p:cNvPr id="13" name="Picture 12" descr="02_07_Figure.jpg"/>
          <p:cNvPicPr>
            <a:picLocks noChangeAspect="1"/>
          </p:cNvPicPr>
          <p:nvPr/>
        </p:nvPicPr>
        <p:blipFill rotWithShape="1">
          <a:blip r:embed="rId5">
            <a:extLst>
              <a:ext uri="{28A0092B-C50C-407E-A947-70E740481C1C}">
                <a14:useLocalDpi xmlns:a14="http://schemas.microsoft.com/office/drawing/2010/main" val="0"/>
              </a:ext>
            </a:extLst>
          </a:blip>
          <a:srcRect b="2705"/>
          <a:stretch/>
        </p:blipFill>
        <p:spPr>
          <a:xfrm>
            <a:off x="277096" y="2430193"/>
            <a:ext cx="734543" cy="4158070"/>
          </a:xfrm>
          <a:prstGeom prst="rect">
            <a:avLst/>
          </a:prstGeom>
        </p:spPr>
      </p:pic>
      <p:pic>
        <p:nvPicPr>
          <p:cNvPr id="15" name="Picture 14" descr="02_29_Figure.jpg"/>
          <p:cNvPicPr>
            <a:picLocks noChangeAspect="1"/>
          </p:cNvPicPr>
          <p:nvPr/>
        </p:nvPicPr>
        <p:blipFill rotWithShape="1">
          <a:blip r:embed="rId6">
            <a:extLst>
              <a:ext uri="{28A0092B-C50C-407E-A947-70E740481C1C}">
                <a14:useLocalDpi xmlns:a14="http://schemas.microsoft.com/office/drawing/2010/main" val="0"/>
              </a:ext>
            </a:extLst>
          </a:blip>
          <a:srcRect b="2551"/>
          <a:stretch/>
        </p:blipFill>
        <p:spPr>
          <a:xfrm>
            <a:off x="6479110" y="2246298"/>
            <a:ext cx="2499666" cy="4160520"/>
          </a:xfrm>
          <a:prstGeom prst="rect">
            <a:avLst/>
          </a:prstGeom>
        </p:spPr>
      </p:pic>
      <p:sp>
        <p:nvSpPr>
          <p:cNvPr id="16" name="Footer Placeholder 15"/>
          <p:cNvSpPr>
            <a:spLocks noGrp="1"/>
          </p:cNvSpPr>
          <p:nvPr>
            <p:ph type="ftr" sz="quarter" idx="10"/>
          </p:nvPr>
        </p:nvSpPr>
        <p:spPr/>
        <p:txBody>
          <a:bodyPr/>
          <a:lstStyle/>
          <a:p>
            <a:r>
              <a:rPr lang="en-GB" dirty="0" smtClean="0"/>
              <a:t>© 2015 Pearson Education, Inc. </a:t>
            </a:r>
            <a:endParaRPr lang="en-GB" dirty="0"/>
          </a:p>
        </p:txBody>
      </p:sp>
      <p:sp>
        <p:nvSpPr>
          <p:cNvPr id="2" name="TextBox 1"/>
          <p:cNvSpPr txBox="1"/>
          <p:nvPr/>
        </p:nvSpPr>
        <p:spPr>
          <a:xfrm>
            <a:off x="4615232" y="2710313"/>
            <a:ext cx="1828420" cy="1015663"/>
          </a:xfrm>
          <a:prstGeom prst="rect">
            <a:avLst/>
          </a:prstGeom>
          <a:noFill/>
        </p:spPr>
        <p:txBody>
          <a:bodyPr wrap="none" rtlCol="0">
            <a:spAutoFit/>
          </a:bodyPr>
          <a:lstStyle/>
          <a:p>
            <a:pPr algn="ctr"/>
            <a:r>
              <a:rPr lang="en-US" sz="2000" dirty="0" smtClean="0">
                <a:latin typeface="Times New Roman"/>
                <a:cs typeface="Times New Roman"/>
              </a:rPr>
              <a:t>velocity is the</a:t>
            </a:r>
            <a:br>
              <a:rPr lang="en-US" sz="2000" dirty="0" smtClean="0">
                <a:latin typeface="Times New Roman"/>
                <a:cs typeface="Times New Roman"/>
              </a:rPr>
            </a:br>
            <a:r>
              <a:rPr lang="en-US" sz="2000" dirty="0" smtClean="0">
                <a:solidFill>
                  <a:srgbClr val="FF0000"/>
                </a:solidFill>
                <a:latin typeface="Times New Roman"/>
                <a:cs typeface="Times New Roman"/>
              </a:rPr>
              <a:t>derivative</a:t>
            </a:r>
            <a:r>
              <a:rPr lang="en-US" sz="2000" dirty="0" smtClean="0">
                <a:latin typeface="Times New Roman"/>
                <a:cs typeface="Times New Roman"/>
              </a:rPr>
              <a:t> </a:t>
            </a:r>
            <a:br>
              <a:rPr lang="en-US" sz="2000" dirty="0" smtClean="0">
                <a:latin typeface="Times New Roman"/>
                <a:cs typeface="Times New Roman"/>
              </a:rPr>
            </a:br>
            <a:r>
              <a:rPr lang="en-US" sz="2000" dirty="0" smtClean="0">
                <a:latin typeface="Times New Roman"/>
                <a:cs typeface="Times New Roman"/>
              </a:rPr>
              <a:t>of displacement</a:t>
            </a:r>
            <a:endParaRPr lang="en-US" sz="2000" dirty="0">
              <a:latin typeface="Times New Roman"/>
              <a:cs typeface="Times New Roman"/>
            </a:endParaRPr>
          </a:p>
        </p:txBody>
      </p:sp>
      <p:sp>
        <p:nvSpPr>
          <p:cNvPr id="9" name="TextBox 8"/>
          <p:cNvSpPr txBox="1"/>
          <p:nvPr/>
        </p:nvSpPr>
        <p:spPr>
          <a:xfrm>
            <a:off x="4200650" y="5119418"/>
            <a:ext cx="2150473" cy="1015663"/>
          </a:xfrm>
          <a:prstGeom prst="rect">
            <a:avLst/>
          </a:prstGeom>
          <a:noFill/>
        </p:spPr>
        <p:txBody>
          <a:bodyPr wrap="none" rtlCol="0">
            <a:spAutoFit/>
          </a:bodyPr>
          <a:lstStyle/>
          <a:p>
            <a:pPr algn="ctr"/>
            <a:r>
              <a:rPr lang="en-US" sz="2000" dirty="0" smtClean="0">
                <a:latin typeface="Times New Roman"/>
                <a:cs typeface="Times New Roman"/>
              </a:rPr>
              <a:t>displacement is the</a:t>
            </a:r>
            <a:br>
              <a:rPr lang="en-US" sz="2000" dirty="0" smtClean="0">
                <a:latin typeface="Times New Roman"/>
                <a:cs typeface="Times New Roman"/>
              </a:rPr>
            </a:br>
            <a:r>
              <a:rPr lang="en-US" sz="2000" dirty="0" smtClean="0">
                <a:solidFill>
                  <a:srgbClr val="FF0000"/>
                </a:solidFill>
                <a:latin typeface="Times New Roman"/>
                <a:cs typeface="Times New Roman"/>
              </a:rPr>
              <a:t>integral</a:t>
            </a:r>
            <a:r>
              <a:rPr lang="en-US" sz="2000" dirty="0" smtClean="0">
                <a:latin typeface="Times New Roman"/>
                <a:cs typeface="Times New Roman"/>
              </a:rPr>
              <a:t/>
            </a:r>
            <a:br>
              <a:rPr lang="en-US" sz="2000" dirty="0" smtClean="0">
                <a:latin typeface="Times New Roman"/>
                <a:cs typeface="Times New Roman"/>
              </a:rPr>
            </a:br>
            <a:r>
              <a:rPr lang="en-US" sz="2000" dirty="0" smtClean="0">
                <a:latin typeface="Times New Roman"/>
                <a:cs typeface="Times New Roman"/>
              </a:rPr>
              <a:t>of velocity</a:t>
            </a:r>
            <a:endParaRPr lang="en-US" sz="2000" dirty="0">
              <a:latin typeface="Times New Roman"/>
              <a:cs typeface="Times New Roman"/>
            </a:endParaRPr>
          </a:p>
        </p:txBody>
      </p:sp>
      <p:sp>
        <p:nvSpPr>
          <p:cNvPr id="3" name="TextBox 2"/>
          <p:cNvSpPr txBox="1"/>
          <p:nvPr/>
        </p:nvSpPr>
        <p:spPr>
          <a:xfrm>
            <a:off x="3073042" y="5137121"/>
            <a:ext cx="184666" cy="461665"/>
          </a:xfrm>
          <a:prstGeom prst="rect">
            <a:avLst/>
          </a:prstGeom>
          <a:noFill/>
        </p:spPr>
        <p:txBody>
          <a:bodyPr wrap="none" rtlCol="0">
            <a:spAutoFit/>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65310304"/>
              </p:ext>
            </p:extLst>
          </p:nvPr>
        </p:nvGraphicFramePr>
        <p:xfrm>
          <a:off x="4558535" y="3877749"/>
          <a:ext cx="1876134" cy="869939"/>
        </p:xfrm>
        <a:graphic>
          <a:graphicData uri="http://schemas.openxmlformats.org/presentationml/2006/ole">
            <mc:AlternateContent xmlns:mc="http://schemas.openxmlformats.org/markup-compatibility/2006">
              <mc:Choice xmlns:v="urn:schemas-microsoft-com:vml" Requires="v">
                <p:oleObj spid="_x0000_s134286" name="Equation" r:id="rId7" imgW="2273300" imgH="1054100" progId="Equation.3">
                  <p:embed/>
                </p:oleObj>
              </mc:Choice>
              <mc:Fallback>
                <p:oleObj name="Equation" r:id="rId7" imgW="2273300" imgH="1054100" progId="Equation.3">
                  <p:embed/>
                  <p:pic>
                    <p:nvPicPr>
                      <p:cNvPr id="0" name=""/>
                      <p:cNvPicPr/>
                      <p:nvPr/>
                    </p:nvPicPr>
                    <p:blipFill>
                      <a:blip r:embed="rId8"/>
                      <a:stretch>
                        <a:fillRect/>
                      </a:stretch>
                    </p:blipFill>
                    <p:spPr>
                      <a:xfrm>
                        <a:off x="4558535" y="3877749"/>
                        <a:ext cx="1876134" cy="869939"/>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45594291"/>
              </p:ext>
            </p:extLst>
          </p:nvPr>
        </p:nvGraphicFramePr>
        <p:xfrm>
          <a:off x="7183353" y="5038230"/>
          <a:ext cx="1057275" cy="303213"/>
        </p:xfrm>
        <a:graphic>
          <a:graphicData uri="http://schemas.openxmlformats.org/presentationml/2006/ole">
            <mc:AlternateContent xmlns:mc="http://schemas.openxmlformats.org/markup-compatibility/2006">
              <mc:Choice xmlns:v="urn:schemas-microsoft-com:vml" Requires="v">
                <p:oleObj spid="_x0000_s134287" name="Equation" r:id="rId9" imgW="1282700" imgH="368300" progId="Equation.3">
                  <p:embed/>
                </p:oleObj>
              </mc:Choice>
              <mc:Fallback>
                <p:oleObj name="Equation" r:id="rId9" imgW="1282700" imgH="368300" progId="Equation.3">
                  <p:embed/>
                  <p:pic>
                    <p:nvPicPr>
                      <p:cNvPr id="0" name=""/>
                      <p:cNvPicPr/>
                      <p:nvPr/>
                    </p:nvPicPr>
                    <p:blipFill>
                      <a:blip r:embed="rId10"/>
                      <a:stretch>
                        <a:fillRect/>
                      </a:stretch>
                    </p:blipFill>
                    <p:spPr>
                      <a:xfrm>
                        <a:off x="7183353" y="5038230"/>
                        <a:ext cx="1057275" cy="303213"/>
                      </a:xfrm>
                      <a:prstGeom prst="rect">
                        <a:avLst/>
                      </a:prstGeom>
                    </p:spPr>
                  </p:pic>
                </p:oleObj>
              </mc:Fallback>
            </mc:AlternateContent>
          </a:graphicData>
        </a:graphic>
      </p:graphicFrame>
    </p:spTree>
    <p:extLst>
      <p:ext uri="{BB962C8B-B14F-4D97-AF65-F5344CB8AC3E}">
        <p14:creationId xmlns:p14="http://schemas.microsoft.com/office/powerpoint/2010/main" val="750831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3.7 Using calculus to determine displacement</a:t>
            </a:r>
          </a:p>
        </p:txBody>
      </p:sp>
      <p:sp>
        <p:nvSpPr>
          <p:cNvPr id="10" name="Content Placeholder 9"/>
          <p:cNvSpPr>
            <a:spLocks noGrp="1"/>
          </p:cNvSpPr>
          <p:nvPr>
            <p:ph idx="1"/>
          </p:nvPr>
        </p:nvSpPr>
        <p:spPr/>
        <p:txBody>
          <a:bodyPr/>
          <a:lstStyle/>
          <a:p>
            <a:r>
              <a:rPr lang="en-US" dirty="0"/>
              <a:t>Suppose an object initially at </a:t>
            </a:r>
            <a:r>
              <a:rPr lang="en-US" i="1" dirty="0"/>
              <a:t>x</a:t>
            </a:r>
            <a:r>
              <a:rPr lang="en-US" baseline="-25000" dirty="0"/>
              <a:t>i</a:t>
            </a:r>
            <a:r>
              <a:rPr lang="en-US" dirty="0"/>
              <a:t> at </a:t>
            </a:r>
            <a:r>
              <a:rPr lang="en-US" i="1" dirty="0"/>
              <a:t>t</a:t>
            </a:r>
            <a:r>
              <a:rPr lang="en-US" baseline="-25000" dirty="0"/>
              <a:t>i</a:t>
            </a:r>
            <a:r>
              <a:rPr lang="en-US" dirty="0"/>
              <a:t> </a:t>
            </a:r>
            <a:r>
              <a:rPr lang="en-US" dirty="0" smtClean="0"/>
              <a:t>= </a:t>
            </a:r>
            <a:r>
              <a:rPr lang="en-US" dirty="0"/>
              <a:t>0 has a constant acceleration whose </a:t>
            </a:r>
            <a:r>
              <a:rPr lang="en-US" i="1" dirty="0"/>
              <a:t>x</a:t>
            </a:r>
            <a:r>
              <a:rPr lang="en-US" dirty="0"/>
              <a:t> component is </a:t>
            </a:r>
            <a:r>
              <a:rPr lang="en-US" i="1" dirty="0" smtClean="0"/>
              <a:t>a</a:t>
            </a:r>
            <a:r>
              <a:rPr lang="en-US" i="1" baseline="-25000" dirty="0" smtClean="0"/>
              <a:t>x</a:t>
            </a:r>
            <a:r>
              <a:rPr lang="en-US" dirty="0" smtClean="0"/>
              <a:t>. </a:t>
            </a:r>
            <a:r>
              <a:rPr lang="en-US" dirty="0"/>
              <a:t>Use calculus to show that the </a:t>
            </a:r>
            <a:r>
              <a:rPr lang="en-US" i="1" dirty="0"/>
              <a:t>x</a:t>
            </a:r>
            <a:r>
              <a:rPr lang="en-US" dirty="0"/>
              <a:t> component of the velocity and the </a:t>
            </a:r>
            <a:r>
              <a:rPr lang="en-US" i="1" dirty="0"/>
              <a:t>x</a:t>
            </a:r>
            <a:r>
              <a:rPr lang="en-US" dirty="0"/>
              <a:t> coordinate at some final instant </a:t>
            </a:r>
            <a:r>
              <a:rPr lang="en-US" i="1" dirty="0"/>
              <a:t>t</a:t>
            </a:r>
            <a:r>
              <a:rPr lang="en-US" baseline="-25000" dirty="0"/>
              <a:t>f</a:t>
            </a:r>
            <a:r>
              <a:rPr lang="en-US" dirty="0"/>
              <a:t> are given by Eqs. 3.10 and Eq. 3.9, respectively.</a:t>
            </a:r>
          </a:p>
        </p:txBody>
      </p:sp>
      <p:sp>
        <p:nvSpPr>
          <p:cNvPr id="2" name="Footer Placeholder 1"/>
          <p:cNvSpPr>
            <a:spLocks noGrp="1"/>
          </p:cNvSpPr>
          <p:nvPr>
            <p:ph type="ftr" sz="quarter" idx="10"/>
          </p:nvPr>
        </p:nvSpPr>
        <p:spPr/>
        <p:txBody>
          <a:bodyPr/>
          <a:lstStyle/>
          <a:p>
            <a:r>
              <a:rPr lang="en-GB" dirty="0" smtClean="0"/>
              <a:t>© 2015 Pearson Education, Inc. </a:t>
            </a:r>
            <a:endParaRPr lang="en-GB" dirty="0"/>
          </a:p>
        </p:txBody>
      </p:sp>
      <p:sp>
        <p:nvSpPr>
          <p:cNvPr id="7" name="Text Placeholder 6"/>
          <p:cNvSpPr>
            <a:spLocks noGrp="1"/>
          </p:cNvSpPr>
          <p:nvPr>
            <p:ph type="body" sz="quarter" idx="11"/>
          </p:nvPr>
        </p:nvSpPr>
        <p:spPr/>
        <p:txBody>
          <a:bodyPr/>
          <a:lstStyle/>
          <a:p>
            <a:r>
              <a:rPr lang="en-US" dirty="0"/>
              <a:t>Section 3.8: Instantaneous acceleration</a:t>
            </a:r>
          </a:p>
        </p:txBody>
      </p:sp>
    </p:spTree>
    <p:extLst>
      <p:ext uri="{BB962C8B-B14F-4D97-AF65-F5344CB8AC3E}">
        <p14:creationId xmlns:p14="http://schemas.microsoft.com/office/powerpoint/2010/main" val="338408957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3.7 Using calculus to determine </a:t>
            </a:r>
            <a:r>
              <a:rPr lang="en-US" dirty="0" smtClean="0"/>
              <a:t>displacement (cont.)</a:t>
            </a:r>
            <a:endParaRPr lang="en-US" dirty="0"/>
          </a:p>
        </p:txBody>
      </p:sp>
      <p:sp>
        <p:nvSpPr>
          <p:cNvPr id="10" name="Content Placeholder 9"/>
          <p:cNvSpPr>
            <a:spLocks noGrp="1"/>
          </p:cNvSpPr>
          <p:nvPr>
            <p:ph idx="1"/>
          </p:nvPr>
        </p:nvSpPr>
        <p:spPr>
          <a:xfrm>
            <a:off x="365124" y="2368296"/>
            <a:ext cx="8614505" cy="4233672"/>
          </a:xfrm>
        </p:spPr>
        <p:txBody>
          <a:bodyPr/>
          <a:lstStyle/>
          <a:p>
            <a:pPr marL="0" indent="0">
              <a:buNone/>
            </a:pPr>
            <a:r>
              <a:rPr lang="en-US" dirty="0" smtClean="0"/>
              <a:t>SOLUTION Because </a:t>
            </a:r>
            <a:r>
              <a:rPr lang="en-US" dirty="0"/>
              <a:t>the acceleration is constant, I can pull </a:t>
            </a:r>
            <a:r>
              <a:rPr lang="en-US" i="1" dirty="0"/>
              <a:t>a</a:t>
            </a:r>
            <a:r>
              <a:rPr lang="en-US" i="1" baseline="-25000" dirty="0"/>
              <a:t>x</a:t>
            </a:r>
            <a:r>
              <a:rPr lang="en-US" dirty="0"/>
              <a:t> out of the integration </a:t>
            </a:r>
            <a:r>
              <a:rPr lang="en-US" dirty="0" smtClean="0"/>
              <a:t>in Eq</a:t>
            </a:r>
            <a:r>
              <a:rPr lang="en-US" dirty="0"/>
              <a:t>. 3.27</a:t>
            </a:r>
            <a:r>
              <a:rPr lang="en-US" dirty="0" smtClean="0"/>
              <a:t>:</a:t>
            </a:r>
          </a:p>
          <a:p>
            <a:endParaRPr lang="en-US" dirty="0"/>
          </a:p>
          <a:p>
            <a:endParaRPr lang="en-US" dirty="0" smtClean="0"/>
          </a:p>
          <a:p>
            <a:pPr marL="0" indent="0">
              <a:buNone/>
            </a:pPr>
            <a:r>
              <a:rPr lang="en-US" dirty="0"/>
              <a:t>Substituting </a:t>
            </a:r>
            <a:r>
              <a:rPr lang="en-US" i="1" dirty="0" smtClean="0"/>
              <a:t>t</a:t>
            </a:r>
            <a:r>
              <a:rPr lang="en-US" baseline="-25000" dirty="0" smtClean="0"/>
              <a:t>i </a:t>
            </a:r>
            <a:r>
              <a:rPr lang="en-US" dirty="0" smtClean="0"/>
              <a:t>= 0 </a:t>
            </a:r>
            <a:r>
              <a:rPr lang="en-US" dirty="0"/>
              <a:t>and rearranging terms, I obtain Eq. 3.10:</a:t>
            </a:r>
          </a:p>
        </p:txBody>
      </p:sp>
      <p:sp>
        <p:nvSpPr>
          <p:cNvPr id="2" name="Footer Placeholder 1"/>
          <p:cNvSpPr>
            <a:spLocks noGrp="1"/>
          </p:cNvSpPr>
          <p:nvPr>
            <p:ph type="ftr" sz="quarter" idx="10"/>
          </p:nvPr>
        </p:nvSpPr>
        <p:spPr/>
        <p:txBody>
          <a:bodyPr/>
          <a:lstStyle/>
          <a:p>
            <a:r>
              <a:rPr lang="en-GB" dirty="0" smtClean="0"/>
              <a:t>© 2015 Pearson Education, Inc. </a:t>
            </a:r>
            <a:endParaRPr lang="en-GB" dirty="0"/>
          </a:p>
        </p:txBody>
      </p:sp>
      <p:sp>
        <p:nvSpPr>
          <p:cNvPr id="7" name="Text Placeholder 6"/>
          <p:cNvSpPr>
            <a:spLocks noGrp="1"/>
          </p:cNvSpPr>
          <p:nvPr>
            <p:ph type="body" sz="quarter" idx="11"/>
          </p:nvPr>
        </p:nvSpPr>
        <p:spPr/>
        <p:txBody>
          <a:bodyPr/>
          <a:lstStyle/>
          <a:p>
            <a:r>
              <a:rPr lang="en-US" dirty="0"/>
              <a:t>Section 3.8: Instantaneous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1180837355"/>
              </p:ext>
            </p:extLst>
          </p:nvPr>
        </p:nvGraphicFramePr>
        <p:xfrm>
          <a:off x="1250950" y="3443544"/>
          <a:ext cx="6642100" cy="787400"/>
        </p:xfrm>
        <a:graphic>
          <a:graphicData uri="http://schemas.openxmlformats.org/presentationml/2006/ole">
            <mc:AlternateContent xmlns:mc="http://schemas.openxmlformats.org/markup-compatibility/2006">
              <mc:Choice xmlns:v="urn:schemas-microsoft-com:vml" Requires="v">
                <p:oleObj spid="_x0000_s54784" name="Equation" r:id="rId3" imgW="6642100" imgH="787400" progId="Equation.DSMT4">
                  <p:embed/>
                </p:oleObj>
              </mc:Choice>
              <mc:Fallback>
                <p:oleObj name="Equation" r:id="rId3" imgW="6642100" imgH="787400" progId="Equation.DSMT4">
                  <p:embed/>
                  <p:pic>
                    <p:nvPicPr>
                      <p:cNvPr id="0" name=""/>
                      <p:cNvPicPr/>
                      <p:nvPr/>
                    </p:nvPicPr>
                    <p:blipFill>
                      <a:blip r:embed="rId4"/>
                      <a:stretch>
                        <a:fillRect/>
                      </a:stretch>
                    </p:blipFill>
                    <p:spPr>
                      <a:xfrm>
                        <a:off x="1250950" y="3443544"/>
                        <a:ext cx="6642100" cy="7874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92225941"/>
              </p:ext>
            </p:extLst>
          </p:nvPr>
        </p:nvGraphicFramePr>
        <p:xfrm>
          <a:off x="3498850" y="5093058"/>
          <a:ext cx="2146300" cy="520700"/>
        </p:xfrm>
        <a:graphic>
          <a:graphicData uri="http://schemas.openxmlformats.org/presentationml/2006/ole">
            <mc:AlternateContent xmlns:mc="http://schemas.openxmlformats.org/markup-compatibility/2006">
              <mc:Choice xmlns:v="urn:schemas-microsoft-com:vml" Requires="v">
                <p:oleObj spid="_x0000_s54785" name="Equation" r:id="rId5" imgW="2146300" imgH="520700" progId="Equation.DSMT4">
                  <p:embed/>
                </p:oleObj>
              </mc:Choice>
              <mc:Fallback>
                <p:oleObj name="Equation" r:id="rId5" imgW="2146300" imgH="520700" progId="Equation.DSMT4">
                  <p:embed/>
                  <p:pic>
                    <p:nvPicPr>
                      <p:cNvPr id="0" name=""/>
                      <p:cNvPicPr/>
                      <p:nvPr/>
                    </p:nvPicPr>
                    <p:blipFill>
                      <a:blip r:embed="rId6"/>
                      <a:stretch>
                        <a:fillRect/>
                      </a:stretch>
                    </p:blipFill>
                    <p:spPr>
                      <a:xfrm>
                        <a:off x="3498850" y="5093058"/>
                        <a:ext cx="2146300" cy="520700"/>
                      </a:xfrm>
                      <a:prstGeom prst="rect">
                        <a:avLst/>
                      </a:prstGeom>
                    </p:spPr>
                  </p:pic>
                </p:oleObj>
              </mc:Fallback>
            </mc:AlternateContent>
          </a:graphicData>
        </a:graphic>
      </p:graphicFrame>
      <p:sp>
        <p:nvSpPr>
          <p:cNvPr id="11" name="Rectangle 10"/>
          <p:cNvSpPr/>
          <p:nvPr/>
        </p:nvSpPr>
        <p:spPr>
          <a:xfrm>
            <a:off x="5614204" y="5066116"/>
            <a:ext cx="492443" cy="461665"/>
          </a:xfrm>
          <a:prstGeom prst="rect">
            <a:avLst/>
          </a:prstGeom>
        </p:spPr>
        <p:txBody>
          <a:bodyPr wrap="none">
            <a:spAutoFit/>
          </a:bodyPr>
          <a:lstStyle/>
          <a:p>
            <a:r>
              <a:rPr lang="en-US" dirty="0">
                <a:solidFill>
                  <a:srgbClr val="004A8F"/>
                </a:solidFill>
              </a:rPr>
              <a:t>✔</a:t>
            </a:r>
            <a:endParaRPr lang="en-US" dirty="0"/>
          </a:p>
        </p:txBody>
      </p:sp>
    </p:spTree>
    <p:extLst>
      <p:ext uri="{BB962C8B-B14F-4D97-AF65-F5344CB8AC3E}">
        <p14:creationId xmlns:p14="http://schemas.microsoft.com/office/powerpoint/2010/main" val="39950552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Exercise 3.7 Using calculus to determine </a:t>
            </a:r>
            <a:r>
              <a:rPr lang="en-US" dirty="0" smtClean="0"/>
              <a:t>displacement (cont.)</a:t>
            </a:r>
            <a:endParaRPr lang="en-US" dirty="0"/>
          </a:p>
        </p:txBody>
      </p:sp>
      <p:sp>
        <p:nvSpPr>
          <p:cNvPr id="10" name="Content Placeholder 9"/>
          <p:cNvSpPr>
            <a:spLocks noGrp="1"/>
          </p:cNvSpPr>
          <p:nvPr>
            <p:ph idx="1"/>
          </p:nvPr>
        </p:nvSpPr>
        <p:spPr>
          <a:xfrm>
            <a:off x="365124" y="2368296"/>
            <a:ext cx="8569471" cy="4233672"/>
          </a:xfrm>
        </p:spPr>
        <p:txBody>
          <a:bodyPr/>
          <a:lstStyle/>
          <a:p>
            <a:pPr marL="0" indent="0">
              <a:buNone/>
            </a:pPr>
            <a:r>
              <a:rPr lang="en-US" sz="2400" dirty="0"/>
              <a:t>SOLUTION For an arbitrary final instant </a:t>
            </a:r>
            <a:r>
              <a:rPr lang="en-US" sz="2400" i="1" dirty="0"/>
              <a:t>t</a:t>
            </a:r>
            <a:r>
              <a:rPr lang="en-US" sz="2400" dirty="0"/>
              <a:t>, I can drop the subscript f. Substituting this expression into Eq. 3.28, I </a:t>
            </a:r>
            <a:r>
              <a:rPr lang="en-US" sz="2400" dirty="0" smtClean="0"/>
              <a:t>get</a:t>
            </a:r>
          </a:p>
          <a:p>
            <a:pPr marL="0" indent="0">
              <a:buNone/>
            </a:pPr>
            <a:endParaRPr lang="en-US" sz="2400" dirty="0"/>
          </a:p>
          <a:p>
            <a:endParaRPr lang="en-US" sz="2400" dirty="0" smtClean="0"/>
          </a:p>
          <a:p>
            <a:pPr marL="0" indent="0">
              <a:buNone/>
            </a:pPr>
            <a:r>
              <a:rPr lang="en-US" sz="2400" dirty="0"/>
              <a:t>or, pulling constant terms out of the integration and then carrying out the integration</a:t>
            </a:r>
            <a:r>
              <a:rPr lang="en-US" sz="2400" dirty="0" smtClean="0"/>
              <a:t>,</a:t>
            </a:r>
          </a:p>
          <a:p>
            <a:pPr marL="0" indent="0">
              <a:buNone/>
            </a:pPr>
            <a:endParaRPr lang="en-US" sz="2400" dirty="0" smtClean="0"/>
          </a:p>
          <a:p>
            <a:pPr marL="0" indent="0">
              <a:buNone/>
            </a:pPr>
            <a:endParaRPr lang="en-US" sz="2400" dirty="0"/>
          </a:p>
          <a:p>
            <a:pPr marL="0" indent="0">
              <a:buNone/>
            </a:pPr>
            <a:r>
              <a:rPr lang="en-US" sz="2400" dirty="0"/>
              <a:t>which yields Eq. 3.9:</a:t>
            </a:r>
          </a:p>
        </p:txBody>
      </p:sp>
      <p:sp>
        <p:nvSpPr>
          <p:cNvPr id="2" name="Footer Placeholder 1"/>
          <p:cNvSpPr>
            <a:spLocks noGrp="1"/>
          </p:cNvSpPr>
          <p:nvPr>
            <p:ph type="ftr" sz="quarter" idx="10"/>
          </p:nvPr>
        </p:nvSpPr>
        <p:spPr/>
        <p:txBody>
          <a:bodyPr/>
          <a:lstStyle/>
          <a:p>
            <a:r>
              <a:rPr lang="en-GB" dirty="0" smtClean="0"/>
              <a:t>© 2015 Pearson Education, Inc. </a:t>
            </a:r>
            <a:endParaRPr lang="en-GB" dirty="0"/>
          </a:p>
        </p:txBody>
      </p:sp>
      <p:sp>
        <p:nvSpPr>
          <p:cNvPr id="7" name="Text Placeholder 6"/>
          <p:cNvSpPr>
            <a:spLocks noGrp="1"/>
          </p:cNvSpPr>
          <p:nvPr>
            <p:ph type="body" sz="quarter" idx="11"/>
          </p:nvPr>
        </p:nvSpPr>
        <p:spPr/>
        <p:txBody>
          <a:bodyPr/>
          <a:lstStyle/>
          <a:p>
            <a:r>
              <a:rPr lang="en-US" dirty="0"/>
              <a:t>Section 3.8: Instantaneous acceleration</a:t>
            </a:r>
          </a:p>
        </p:txBody>
      </p:sp>
      <p:graphicFrame>
        <p:nvGraphicFramePr>
          <p:cNvPr id="6" name="Object 5"/>
          <p:cNvGraphicFramePr>
            <a:graphicFrameLocks noChangeAspect="1"/>
          </p:cNvGraphicFramePr>
          <p:nvPr>
            <p:extLst>
              <p:ext uri="{D42A27DB-BD31-4B8C-83A1-F6EECF244321}">
                <p14:modId xmlns:p14="http://schemas.microsoft.com/office/powerpoint/2010/main" val="2658530889"/>
              </p:ext>
            </p:extLst>
          </p:nvPr>
        </p:nvGraphicFramePr>
        <p:xfrm>
          <a:off x="2330450" y="3281363"/>
          <a:ext cx="4483100" cy="749300"/>
        </p:xfrm>
        <a:graphic>
          <a:graphicData uri="http://schemas.openxmlformats.org/presentationml/2006/ole">
            <mc:AlternateContent xmlns:mc="http://schemas.openxmlformats.org/markup-compatibility/2006">
              <mc:Choice xmlns:v="urn:schemas-microsoft-com:vml" Requires="v">
                <p:oleObj spid="_x0000_s56040" name="Equation" r:id="rId3" imgW="4483100" imgH="749300" progId="Equation.3">
                  <p:embed/>
                </p:oleObj>
              </mc:Choice>
              <mc:Fallback>
                <p:oleObj name="Equation" r:id="rId3" imgW="4483100" imgH="749300" progId="Equation.3">
                  <p:embed/>
                  <p:pic>
                    <p:nvPicPr>
                      <p:cNvPr id="0" name=""/>
                      <p:cNvPicPr/>
                      <p:nvPr/>
                    </p:nvPicPr>
                    <p:blipFill>
                      <a:blip r:embed="rId4"/>
                      <a:stretch>
                        <a:fillRect/>
                      </a:stretch>
                    </p:blipFill>
                    <p:spPr>
                      <a:xfrm>
                        <a:off x="2330450" y="3281363"/>
                        <a:ext cx="4483100" cy="7493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89797023"/>
              </p:ext>
            </p:extLst>
          </p:nvPr>
        </p:nvGraphicFramePr>
        <p:xfrm>
          <a:off x="927100" y="4868863"/>
          <a:ext cx="7289800" cy="825500"/>
        </p:xfrm>
        <a:graphic>
          <a:graphicData uri="http://schemas.openxmlformats.org/presentationml/2006/ole">
            <mc:AlternateContent xmlns:mc="http://schemas.openxmlformats.org/markup-compatibility/2006">
              <mc:Choice xmlns:v="urn:schemas-microsoft-com:vml" Requires="v">
                <p:oleObj spid="_x0000_s56041" name="Equation" r:id="rId5" imgW="7289800" imgH="825500" progId="Equation.3">
                  <p:embed/>
                </p:oleObj>
              </mc:Choice>
              <mc:Fallback>
                <p:oleObj name="Equation" r:id="rId5" imgW="7289800" imgH="825500" progId="Equation.3">
                  <p:embed/>
                  <p:pic>
                    <p:nvPicPr>
                      <p:cNvPr id="0" name=""/>
                      <p:cNvPicPr/>
                      <p:nvPr/>
                    </p:nvPicPr>
                    <p:blipFill>
                      <a:blip r:embed="rId6"/>
                      <a:stretch>
                        <a:fillRect/>
                      </a:stretch>
                    </p:blipFill>
                    <p:spPr>
                      <a:xfrm>
                        <a:off x="927100" y="4868863"/>
                        <a:ext cx="7289800" cy="825500"/>
                      </a:xfrm>
                      <a:prstGeom prst="rect">
                        <a:avLst/>
                      </a:prstGeom>
                    </p:spPr>
                  </p:pic>
                </p:oleObj>
              </mc:Fallback>
            </mc:AlternateContent>
          </a:graphicData>
        </a:graphic>
      </p:graphicFrame>
      <p:sp>
        <p:nvSpPr>
          <p:cNvPr id="11" name="Rectangle 10"/>
          <p:cNvSpPr/>
          <p:nvPr/>
        </p:nvSpPr>
        <p:spPr>
          <a:xfrm>
            <a:off x="6023903" y="6191131"/>
            <a:ext cx="492443" cy="461665"/>
          </a:xfrm>
          <a:prstGeom prst="rect">
            <a:avLst/>
          </a:prstGeom>
        </p:spPr>
        <p:txBody>
          <a:bodyPr wrap="none">
            <a:spAutoFit/>
          </a:bodyPr>
          <a:lstStyle/>
          <a:p>
            <a:r>
              <a:rPr lang="en-US" dirty="0">
                <a:solidFill>
                  <a:srgbClr val="004A8F"/>
                </a:solidFill>
              </a:rPr>
              <a:t>✔</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3359794445"/>
              </p:ext>
            </p:extLst>
          </p:nvPr>
        </p:nvGraphicFramePr>
        <p:xfrm>
          <a:off x="3079750" y="6204686"/>
          <a:ext cx="2984500" cy="546100"/>
        </p:xfrm>
        <a:graphic>
          <a:graphicData uri="http://schemas.openxmlformats.org/presentationml/2006/ole">
            <mc:AlternateContent xmlns:mc="http://schemas.openxmlformats.org/markup-compatibility/2006">
              <mc:Choice xmlns:v="urn:schemas-microsoft-com:vml" Requires="v">
                <p:oleObj spid="_x0000_s56042" name="Equation" r:id="rId7" imgW="2984500" imgH="546100" progId="Equation.DSMT4">
                  <p:embed/>
                </p:oleObj>
              </mc:Choice>
              <mc:Fallback>
                <p:oleObj name="Equation" r:id="rId7" imgW="2984500" imgH="546100" progId="Equation.DSMT4">
                  <p:embed/>
                  <p:pic>
                    <p:nvPicPr>
                      <p:cNvPr id="0" name=""/>
                      <p:cNvPicPr/>
                      <p:nvPr/>
                    </p:nvPicPr>
                    <p:blipFill>
                      <a:blip r:embed="rId8"/>
                      <a:stretch>
                        <a:fillRect/>
                      </a:stretch>
                    </p:blipFill>
                    <p:spPr>
                      <a:xfrm>
                        <a:off x="3079750" y="6204686"/>
                        <a:ext cx="2984500" cy="546100"/>
                      </a:xfrm>
                      <a:prstGeom prst="rect">
                        <a:avLst/>
                      </a:prstGeom>
                    </p:spPr>
                  </p:pic>
                </p:oleObj>
              </mc:Fallback>
            </mc:AlternateContent>
          </a:graphicData>
        </a:graphic>
      </p:graphicFrame>
    </p:spTree>
    <p:extLst>
      <p:ext uri="{BB962C8B-B14F-4D97-AF65-F5344CB8AC3E}">
        <p14:creationId xmlns:p14="http://schemas.microsoft.com/office/powerpoint/2010/main" val="355805477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7" name="Text Placeholder 6"/>
          <p:cNvSpPr>
            <a:spLocks noGrp="1"/>
          </p:cNvSpPr>
          <p:nvPr>
            <p:ph type="body" sz="quarter" idx="11"/>
          </p:nvPr>
        </p:nvSpPr>
        <p:spPr/>
        <p:txBody>
          <a:bodyPr/>
          <a:lstStyle/>
          <a:p>
            <a:r>
              <a:rPr lang="en-US" dirty="0"/>
              <a:t>Checkpoint </a:t>
            </a:r>
            <a:r>
              <a:rPr lang="en-US" dirty="0" smtClean="0"/>
              <a:t>3.14:   Constant acceleration</a:t>
            </a:r>
            <a:endParaRPr lang="en-US" dirty="0"/>
          </a:p>
        </p:txBody>
      </p:sp>
      <p:sp>
        <p:nvSpPr>
          <p:cNvPr id="6" name="Content Placeholder 5"/>
          <p:cNvSpPr>
            <a:spLocks noGrp="1"/>
          </p:cNvSpPr>
          <p:nvPr>
            <p:ph idx="1"/>
          </p:nvPr>
        </p:nvSpPr>
        <p:spPr/>
        <p:txBody>
          <a:bodyPr/>
          <a:lstStyle/>
          <a:p>
            <a:r>
              <a:rPr lang="en-US" dirty="0" smtClean="0"/>
              <a:t>	</a:t>
            </a:r>
            <a:r>
              <a:rPr lang="en-US" dirty="0"/>
              <a:t>Take the </a:t>
            </a:r>
            <a:r>
              <a:rPr lang="en-US" dirty="0">
                <a:solidFill>
                  <a:srgbClr val="FF0000"/>
                </a:solidFill>
              </a:rPr>
              <a:t>first</a:t>
            </a:r>
            <a:r>
              <a:rPr lang="en-US" dirty="0"/>
              <a:t> and second time </a:t>
            </a:r>
            <a:r>
              <a:rPr lang="en-US" dirty="0">
                <a:solidFill>
                  <a:srgbClr val="FF0000"/>
                </a:solidFill>
              </a:rPr>
              <a:t>derivatives</a:t>
            </a:r>
            <a:r>
              <a:rPr lang="en-US" dirty="0"/>
              <a:t> </a:t>
            </a:r>
            <a:r>
              <a:rPr lang="en-US" dirty="0">
                <a:solidFill>
                  <a:srgbClr val="FF0000"/>
                </a:solidFill>
              </a:rPr>
              <a:t>of </a:t>
            </a:r>
            <a:r>
              <a:rPr lang="en-US" i="1" dirty="0">
                <a:solidFill>
                  <a:srgbClr val="FF0000"/>
                </a:solidFill>
              </a:rPr>
              <a:t>x</a:t>
            </a:r>
            <a:r>
              <a:rPr lang="en-US" baseline="-25000" dirty="0">
                <a:solidFill>
                  <a:srgbClr val="FF0000"/>
                </a:solidFill>
              </a:rPr>
              <a:t>f</a:t>
            </a:r>
            <a:r>
              <a:rPr lang="en-US" dirty="0">
                <a:solidFill>
                  <a:srgbClr val="FF0000"/>
                </a:solidFill>
              </a:rPr>
              <a:t> </a:t>
            </a:r>
            <a:r>
              <a:rPr lang="en-US" dirty="0"/>
              <a:t>in Eq. 3.9. What do you notice?</a:t>
            </a:r>
          </a:p>
        </p:txBody>
      </p:sp>
      <p:sp>
        <p:nvSpPr>
          <p:cNvPr id="8" name="Text Placeholder 7"/>
          <p:cNvSpPr>
            <a:spLocks noGrp="1"/>
          </p:cNvSpPr>
          <p:nvPr>
            <p:ph type="body" sz="quarter" idx="12"/>
          </p:nvPr>
        </p:nvSpPr>
        <p:spPr/>
        <p:txBody>
          <a:bodyPr/>
          <a:lstStyle/>
          <a:p>
            <a:r>
              <a:rPr lang="en-US" dirty="0" smtClean="0"/>
              <a:t>3.14</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034813547"/>
              </p:ext>
            </p:extLst>
          </p:nvPr>
        </p:nvGraphicFramePr>
        <p:xfrm>
          <a:off x="4924497" y="2470426"/>
          <a:ext cx="2552700" cy="469900"/>
        </p:xfrm>
        <a:graphic>
          <a:graphicData uri="http://schemas.openxmlformats.org/presentationml/2006/ole">
            <mc:AlternateContent xmlns:mc="http://schemas.openxmlformats.org/markup-compatibility/2006">
              <mc:Choice xmlns:v="urn:schemas-microsoft-com:vml" Requires="v">
                <p:oleObj spid="_x0000_s56657" name="Equation" r:id="rId3" imgW="2552700" imgH="469900" progId="Equation.3">
                  <p:embed/>
                </p:oleObj>
              </mc:Choice>
              <mc:Fallback>
                <p:oleObj name="Equation" r:id="rId3" imgW="2552700" imgH="469900" progId="Equation.3">
                  <p:embed/>
                  <p:pic>
                    <p:nvPicPr>
                      <p:cNvPr id="0" name=""/>
                      <p:cNvPicPr/>
                      <p:nvPr/>
                    </p:nvPicPr>
                    <p:blipFill>
                      <a:blip r:embed="rId4"/>
                      <a:stretch>
                        <a:fillRect/>
                      </a:stretch>
                    </p:blipFill>
                    <p:spPr>
                      <a:xfrm>
                        <a:off x="4924497" y="2470426"/>
                        <a:ext cx="2552700" cy="469900"/>
                      </a:xfrm>
                      <a:prstGeom prst="rect">
                        <a:avLst/>
                      </a:prstGeom>
                      <a:ln>
                        <a:solidFill>
                          <a:srgbClr val="FF0000"/>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87157020"/>
              </p:ext>
            </p:extLst>
          </p:nvPr>
        </p:nvGraphicFramePr>
        <p:xfrm>
          <a:off x="1427354" y="2416317"/>
          <a:ext cx="3060700" cy="495300"/>
        </p:xfrm>
        <a:graphic>
          <a:graphicData uri="http://schemas.openxmlformats.org/presentationml/2006/ole">
            <mc:AlternateContent xmlns:mc="http://schemas.openxmlformats.org/markup-compatibility/2006">
              <mc:Choice xmlns:v="urn:schemas-microsoft-com:vml" Requires="v">
                <p:oleObj spid="_x0000_s56658" name="Equation" r:id="rId5" imgW="3060700" imgH="495300" progId="Equation.3">
                  <p:embed/>
                </p:oleObj>
              </mc:Choice>
              <mc:Fallback>
                <p:oleObj name="Equation" r:id="rId5" imgW="3060700" imgH="495300" progId="Equation.3">
                  <p:embed/>
                  <p:pic>
                    <p:nvPicPr>
                      <p:cNvPr id="0" name=""/>
                      <p:cNvPicPr/>
                      <p:nvPr/>
                    </p:nvPicPr>
                    <p:blipFill>
                      <a:blip r:embed="rId6"/>
                      <a:stretch>
                        <a:fillRect/>
                      </a:stretch>
                    </p:blipFill>
                    <p:spPr>
                      <a:xfrm>
                        <a:off x="1427354" y="2416317"/>
                        <a:ext cx="3060700" cy="495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52503895"/>
              </p:ext>
            </p:extLst>
          </p:nvPr>
        </p:nvGraphicFramePr>
        <p:xfrm>
          <a:off x="1896019" y="3169890"/>
          <a:ext cx="4800600" cy="812800"/>
        </p:xfrm>
        <a:graphic>
          <a:graphicData uri="http://schemas.openxmlformats.org/presentationml/2006/ole">
            <mc:AlternateContent xmlns:mc="http://schemas.openxmlformats.org/markup-compatibility/2006">
              <mc:Choice xmlns:v="urn:schemas-microsoft-com:vml" Requires="v">
                <p:oleObj spid="_x0000_s56659" name="Equation" r:id="rId7" imgW="4800600" imgH="812800" progId="Equation.3">
                  <p:embed/>
                </p:oleObj>
              </mc:Choice>
              <mc:Fallback>
                <p:oleObj name="Equation" r:id="rId7" imgW="4800600" imgH="812800" progId="Equation.3">
                  <p:embed/>
                  <p:pic>
                    <p:nvPicPr>
                      <p:cNvPr id="0" name=""/>
                      <p:cNvPicPr/>
                      <p:nvPr/>
                    </p:nvPicPr>
                    <p:blipFill>
                      <a:blip r:embed="rId8"/>
                      <a:stretch>
                        <a:fillRect/>
                      </a:stretch>
                    </p:blipFill>
                    <p:spPr>
                      <a:xfrm>
                        <a:off x="1896019" y="3169890"/>
                        <a:ext cx="4800600" cy="812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40014625"/>
              </p:ext>
            </p:extLst>
          </p:nvPr>
        </p:nvGraphicFramePr>
        <p:xfrm>
          <a:off x="7456057" y="3197175"/>
          <a:ext cx="889000" cy="787400"/>
        </p:xfrm>
        <a:graphic>
          <a:graphicData uri="http://schemas.openxmlformats.org/presentationml/2006/ole">
            <mc:AlternateContent xmlns:mc="http://schemas.openxmlformats.org/markup-compatibility/2006">
              <mc:Choice xmlns:v="urn:schemas-microsoft-com:vml" Requires="v">
                <p:oleObj spid="_x0000_s56660" name="Equation" r:id="rId9" imgW="889000" imgH="787400" progId="Equation.3">
                  <p:embed/>
                </p:oleObj>
              </mc:Choice>
              <mc:Fallback>
                <p:oleObj name="Equation" r:id="rId9" imgW="889000" imgH="787400" progId="Equation.3">
                  <p:embed/>
                  <p:pic>
                    <p:nvPicPr>
                      <p:cNvPr id="0" name=""/>
                      <p:cNvPicPr/>
                      <p:nvPr/>
                    </p:nvPicPr>
                    <p:blipFill>
                      <a:blip r:embed="rId10"/>
                      <a:stretch>
                        <a:fillRect/>
                      </a:stretch>
                    </p:blipFill>
                    <p:spPr>
                      <a:xfrm>
                        <a:off x="7456057" y="3197175"/>
                        <a:ext cx="889000" cy="787400"/>
                      </a:xfrm>
                      <a:prstGeom prst="rect">
                        <a:avLst/>
                      </a:prstGeom>
                      <a:ln>
                        <a:solidFill>
                          <a:srgbClr val="0000FF"/>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74037683"/>
              </p:ext>
            </p:extLst>
          </p:nvPr>
        </p:nvGraphicFramePr>
        <p:xfrm>
          <a:off x="362069" y="4164202"/>
          <a:ext cx="2844800" cy="812800"/>
        </p:xfrm>
        <a:graphic>
          <a:graphicData uri="http://schemas.openxmlformats.org/presentationml/2006/ole">
            <mc:AlternateContent xmlns:mc="http://schemas.openxmlformats.org/markup-compatibility/2006">
              <mc:Choice xmlns:v="urn:schemas-microsoft-com:vml" Requires="v">
                <p:oleObj spid="_x0000_s56661" name="Equation" r:id="rId11" imgW="2844800" imgH="812800" progId="Equation.3">
                  <p:embed/>
                </p:oleObj>
              </mc:Choice>
              <mc:Fallback>
                <p:oleObj name="Equation" r:id="rId11" imgW="2844800" imgH="812800" progId="Equation.3">
                  <p:embed/>
                  <p:pic>
                    <p:nvPicPr>
                      <p:cNvPr id="0" name=""/>
                      <p:cNvPicPr/>
                      <p:nvPr/>
                    </p:nvPicPr>
                    <p:blipFill>
                      <a:blip r:embed="rId12"/>
                      <a:stretch>
                        <a:fillRect/>
                      </a:stretch>
                    </p:blipFill>
                    <p:spPr>
                      <a:xfrm>
                        <a:off x="362069" y="4164202"/>
                        <a:ext cx="2844800" cy="812800"/>
                      </a:xfrm>
                      <a:prstGeom prst="rect">
                        <a:avLst/>
                      </a:prstGeom>
                      <a:ln>
                        <a:solidFill>
                          <a:srgbClr val="0000FF"/>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035302364"/>
              </p:ext>
            </p:extLst>
          </p:nvPr>
        </p:nvGraphicFramePr>
        <p:xfrm>
          <a:off x="3634731" y="4229816"/>
          <a:ext cx="5509269" cy="850696"/>
        </p:xfrm>
        <a:graphic>
          <a:graphicData uri="http://schemas.openxmlformats.org/presentationml/2006/ole">
            <mc:AlternateContent xmlns:mc="http://schemas.openxmlformats.org/markup-compatibility/2006">
              <mc:Choice xmlns:v="urn:schemas-microsoft-com:vml" Requires="v">
                <p:oleObj spid="_x0000_s56662" name="Equation" r:id="rId13" imgW="3454400" imgH="533400" progId="Equation.3">
                  <p:embed/>
                </p:oleObj>
              </mc:Choice>
              <mc:Fallback>
                <p:oleObj name="Equation" r:id="rId13" imgW="3454400" imgH="533400" progId="Equation.3">
                  <p:embed/>
                  <p:pic>
                    <p:nvPicPr>
                      <p:cNvPr id="0" name=""/>
                      <p:cNvPicPr/>
                      <p:nvPr/>
                    </p:nvPicPr>
                    <p:blipFill>
                      <a:blip r:embed="rId14"/>
                      <a:stretch>
                        <a:fillRect/>
                      </a:stretch>
                    </p:blipFill>
                    <p:spPr>
                      <a:xfrm>
                        <a:off x="3634731" y="4229816"/>
                        <a:ext cx="5509269" cy="850696"/>
                      </a:xfrm>
                      <a:prstGeom prst="rect">
                        <a:avLst/>
                      </a:prstGeom>
                      <a:ln>
                        <a:solidFill>
                          <a:srgbClr val="0000FF"/>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97841843"/>
              </p:ext>
            </p:extLst>
          </p:nvPr>
        </p:nvGraphicFramePr>
        <p:xfrm>
          <a:off x="2832151" y="5481091"/>
          <a:ext cx="3783705" cy="869547"/>
        </p:xfrm>
        <a:graphic>
          <a:graphicData uri="http://schemas.openxmlformats.org/presentationml/2006/ole">
            <mc:AlternateContent xmlns:mc="http://schemas.openxmlformats.org/markup-compatibility/2006">
              <mc:Choice xmlns:v="urn:schemas-microsoft-com:vml" Requires="v">
                <p:oleObj spid="_x0000_s56663" name="Equation" r:id="rId15" imgW="2044700" imgH="469900" progId="Equation.3">
                  <p:embed/>
                </p:oleObj>
              </mc:Choice>
              <mc:Fallback>
                <p:oleObj name="Equation" r:id="rId15" imgW="2044700" imgH="469900" progId="Equation.3">
                  <p:embed/>
                  <p:pic>
                    <p:nvPicPr>
                      <p:cNvPr id="0" name=""/>
                      <p:cNvPicPr/>
                      <p:nvPr/>
                    </p:nvPicPr>
                    <p:blipFill>
                      <a:blip r:embed="rId16"/>
                      <a:stretch>
                        <a:fillRect/>
                      </a:stretch>
                    </p:blipFill>
                    <p:spPr>
                      <a:xfrm>
                        <a:off x="2832151" y="5481091"/>
                        <a:ext cx="3783705" cy="869547"/>
                      </a:xfrm>
                      <a:prstGeom prst="rect">
                        <a:avLst/>
                      </a:prstGeom>
                      <a:ln>
                        <a:solidFill>
                          <a:srgbClr val="FF0000"/>
                        </a:solidFill>
                      </a:ln>
                    </p:spPr>
                  </p:pic>
                </p:oleObj>
              </mc:Fallback>
            </mc:AlternateContent>
          </a:graphicData>
        </a:graphic>
      </p:graphicFrame>
      <p:sp>
        <p:nvSpPr>
          <p:cNvPr id="2" name="TextBox 1"/>
          <p:cNvSpPr txBox="1"/>
          <p:nvPr/>
        </p:nvSpPr>
        <p:spPr>
          <a:xfrm>
            <a:off x="469365" y="3410017"/>
            <a:ext cx="1176073" cy="461665"/>
          </a:xfrm>
          <a:prstGeom prst="rect">
            <a:avLst/>
          </a:prstGeom>
          <a:noFill/>
        </p:spPr>
        <p:txBody>
          <a:bodyPr wrap="none" rtlCol="0">
            <a:spAutoFit/>
          </a:bodyPr>
          <a:lstStyle/>
          <a:p>
            <a:r>
              <a:rPr lang="en-US" dirty="0" smtClean="0">
                <a:solidFill>
                  <a:srgbClr val="FF0000"/>
                </a:solidFill>
                <a:latin typeface="Times New Roman"/>
                <a:cs typeface="Times New Roman"/>
              </a:rPr>
              <a:t>velocity</a:t>
            </a:r>
            <a:endParaRPr lang="en-US" dirty="0">
              <a:solidFill>
                <a:srgbClr val="FF0000"/>
              </a:solidFill>
              <a:latin typeface="Times New Roman"/>
              <a:cs typeface="Times New Roman"/>
            </a:endParaRPr>
          </a:p>
        </p:txBody>
      </p:sp>
      <p:sp>
        <p:nvSpPr>
          <p:cNvPr id="17" name="TextBox 16"/>
          <p:cNvSpPr txBox="1"/>
          <p:nvPr/>
        </p:nvSpPr>
        <p:spPr>
          <a:xfrm>
            <a:off x="166205" y="2388927"/>
            <a:ext cx="1176524" cy="461665"/>
          </a:xfrm>
          <a:prstGeom prst="rect">
            <a:avLst/>
          </a:prstGeom>
          <a:noFill/>
        </p:spPr>
        <p:txBody>
          <a:bodyPr wrap="none" rtlCol="0">
            <a:spAutoFit/>
          </a:bodyPr>
          <a:lstStyle/>
          <a:p>
            <a:r>
              <a:rPr lang="en-US" dirty="0" smtClean="0">
                <a:solidFill>
                  <a:srgbClr val="FF0000"/>
                </a:solidFill>
                <a:latin typeface="Times New Roman"/>
                <a:cs typeface="Times New Roman"/>
              </a:rPr>
              <a:t>position</a:t>
            </a:r>
            <a:endParaRPr lang="en-US" dirty="0">
              <a:solidFill>
                <a:srgbClr val="FF0000"/>
              </a:solidFill>
              <a:latin typeface="Times New Roman"/>
              <a:cs typeface="Times New Roman"/>
            </a:endParaRPr>
          </a:p>
        </p:txBody>
      </p:sp>
    </p:spTree>
    <p:extLst>
      <p:ext uri="{BB962C8B-B14F-4D97-AF65-F5344CB8AC3E}">
        <p14:creationId xmlns:p14="http://schemas.microsoft.com/office/powerpoint/2010/main" val="1858705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7" name="Text Placeholder 6"/>
          <p:cNvSpPr>
            <a:spLocks noGrp="1"/>
          </p:cNvSpPr>
          <p:nvPr>
            <p:ph type="body" sz="quarter" idx="11"/>
          </p:nvPr>
        </p:nvSpPr>
        <p:spPr/>
        <p:txBody>
          <a:bodyPr/>
          <a:lstStyle/>
          <a:p>
            <a:r>
              <a:rPr lang="en-US" dirty="0"/>
              <a:t>Checkpoint </a:t>
            </a:r>
            <a:r>
              <a:rPr lang="en-US" dirty="0" smtClean="0"/>
              <a:t>3.14</a:t>
            </a:r>
            <a:endParaRPr lang="en-US" dirty="0"/>
          </a:p>
        </p:txBody>
      </p:sp>
      <p:sp>
        <p:nvSpPr>
          <p:cNvPr id="6" name="Content Placeholder 5"/>
          <p:cNvSpPr>
            <a:spLocks noGrp="1"/>
          </p:cNvSpPr>
          <p:nvPr>
            <p:ph idx="1"/>
          </p:nvPr>
        </p:nvSpPr>
        <p:spPr/>
        <p:txBody>
          <a:bodyPr/>
          <a:lstStyle/>
          <a:p>
            <a:r>
              <a:rPr lang="en-US" dirty="0" smtClean="0"/>
              <a:t>	</a:t>
            </a:r>
            <a:r>
              <a:rPr lang="en-US" dirty="0"/>
              <a:t>Take the </a:t>
            </a:r>
            <a:r>
              <a:rPr lang="en-US" dirty="0">
                <a:solidFill>
                  <a:schemeClr val="tx1"/>
                </a:solidFill>
              </a:rPr>
              <a:t>first</a:t>
            </a:r>
            <a:r>
              <a:rPr lang="en-US" dirty="0"/>
              <a:t> and </a:t>
            </a:r>
            <a:r>
              <a:rPr lang="en-US" dirty="0">
                <a:solidFill>
                  <a:srgbClr val="FF0000"/>
                </a:solidFill>
              </a:rPr>
              <a:t>second</a:t>
            </a:r>
            <a:r>
              <a:rPr lang="en-US" dirty="0"/>
              <a:t> time </a:t>
            </a:r>
            <a:r>
              <a:rPr lang="en-US" dirty="0">
                <a:solidFill>
                  <a:srgbClr val="FF0000"/>
                </a:solidFill>
              </a:rPr>
              <a:t>derivatives</a:t>
            </a:r>
            <a:r>
              <a:rPr lang="en-US" dirty="0"/>
              <a:t> </a:t>
            </a:r>
            <a:r>
              <a:rPr lang="en-US" dirty="0">
                <a:solidFill>
                  <a:srgbClr val="FF0000"/>
                </a:solidFill>
              </a:rPr>
              <a:t>of </a:t>
            </a:r>
            <a:r>
              <a:rPr lang="en-US" i="1" dirty="0">
                <a:solidFill>
                  <a:srgbClr val="FF0000"/>
                </a:solidFill>
              </a:rPr>
              <a:t>x</a:t>
            </a:r>
            <a:r>
              <a:rPr lang="en-US" baseline="-25000" dirty="0">
                <a:solidFill>
                  <a:srgbClr val="FF0000"/>
                </a:solidFill>
              </a:rPr>
              <a:t>f</a:t>
            </a:r>
            <a:r>
              <a:rPr lang="en-US" dirty="0">
                <a:solidFill>
                  <a:srgbClr val="FF0000"/>
                </a:solidFill>
              </a:rPr>
              <a:t> </a:t>
            </a:r>
            <a:r>
              <a:rPr lang="en-US" dirty="0"/>
              <a:t>in Eq. 3.9. What do you notice?</a:t>
            </a:r>
          </a:p>
        </p:txBody>
      </p:sp>
      <p:sp>
        <p:nvSpPr>
          <p:cNvPr id="8" name="Text Placeholder 7"/>
          <p:cNvSpPr>
            <a:spLocks noGrp="1"/>
          </p:cNvSpPr>
          <p:nvPr>
            <p:ph type="body" sz="quarter" idx="12"/>
          </p:nvPr>
        </p:nvSpPr>
        <p:spPr/>
        <p:txBody>
          <a:bodyPr/>
          <a:lstStyle/>
          <a:p>
            <a:r>
              <a:rPr lang="en-US" dirty="0" smtClean="0"/>
              <a:t>3.14</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813460184"/>
              </p:ext>
            </p:extLst>
          </p:nvPr>
        </p:nvGraphicFramePr>
        <p:xfrm>
          <a:off x="4924497" y="2470426"/>
          <a:ext cx="2552700" cy="469900"/>
        </p:xfrm>
        <a:graphic>
          <a:graphicData uri="http://schemas.openxmlformats.org/presentationml/2006/ole">
            <mc:AlternateContent xmlns:mc="http://schemas.openxmlformats.org/markup-compatibility/2006">
              <mc:Choice xmlns:v="urn:schemas-microsoft-com:vml" Requires="v">
                <p:oleObj spid="_x0000_s165972" name="Equation" r:id="rId3" imgW="2552700" imgH="469900" progId="Equation.3">
                  <p:embed/>
                </p:oleObj>
              </mc:Choice>
              <mc:Fallback>
                <p:oleObj name="Equation" r:id="rId3" imgW="2552700" imgH="469900" progId="Equation.3">
                  <p:embed/>
                  <p:pic>
                    <p:nvPicPr>
                      <p:cNvPr id="0" name=""/>
                      <p:cNvPicPr/>
                      <p:nvPr/>
                    </p:nvPicPr>
                    <p:blipFill>
                      <a:blip r:embed="rId4"/>
                      <a:stretch>
                        <a:fillRect/>
                      </a:stretch>
                    </p:blipFill>
                    <p:spPr>
                      <a:xfrm>
                        <a:off x="4924497" y="2470426"/>
                        <a:ext cx="2552700" cy="469900"/>
                      </a:xfrm>
                      <a:prstGeom prst="rect">
                        <a:avLst/>
                      </a:prstGeom>
                      <a:ln>
                        <a:solidFill>
                          <a:srgbClr val="FF0000"/>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84561523"/>
              </p:ext>
            </p:extLst>
          </p:nvPr>
        </p:nvGraphicFramePr>
        <p:xfrm>
          <a:off x="1427354" y="2416317"/>
          <a:ext cx="3060700" cy="495300"/>
        </p:xfrm>
        <a:graphic>
          <a:graphicData uri="http://schemas.openxmlformats.org/presentationml/2006/ole">
            <mc:AlternateContent xmlns:mc="http://schemas.openxmlformats.org/markup-compatibility/2006">
              <mc:Choice xmlns:v="urn:schemas-microsoft-com:vml" Requires="v">
                <p:oleObj spid="_x0000_s165973" name="Equation" r:id="rId5" imgW="3060700" imgH="495300" progId="Equation.3">
                  <p:embed/>
                </p:oleObj>
              </mc:Choice>
              <mc:Fallback>
                <p:oleObj name="Equation" r:id="rId5" imgW="3060700" imgH="495300" progId="Equation.3">
                  <p:embed/>
                  <p:pic>
                    <p:nvPicPr>
                      <p:cNvPr id="0" name=""/>
                      <p:cNvPicPr/>
                      <p:nvPr/>
                    </p:nvPicPr>
                    <p:blipFill>
                      <a:blip r:embed="rId6"/>
                      <a:stretch>
                        <a:fillRect/>
                      </a:stretch>
                    </p:blipFill>
                    <p:spPr>
                      <a:xfrm>
                        <a:off x="1427354" y="2416317"/>
                        <a:ext cx="3060700" cy="4953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67808206"/>
              </p:ext>
            </p:extLst>
          </p:nvPr>
        </p:nvGraphicFramePr>
        <p:xfrm>
          <a:off x="7037377" y="3943841"/>
          <a:ext cx="1092200" cy="812800"/>
        </p:xfrm>
        <a:graphic>
          <a:graphicData uri="http://schemas.openxmlformats.org/presentationml/2006/ole">
            <mc:AlternateContent xmlns:mc="http://schemas.openxmlformats.org/markup-compatibility/2006">
              <mc:Choice xmlns:v="urn:schemas-microsoft-com:vml" Requires="v">
                <p:oleObj spid="_x0000_s165974" name="Equation" r:id="rId7" imgW="1092200" imgH="812800" progId="Equation.3">
                  <p:embed/>
                </p:oleObj>
              </mc:Choice>
              <mc:Fallback>
                <p:oleObj name="Equation" r:id="rId7" imgW="1092200" imgH="812800" progId="Equation.3">
                  <p:embed/>
                  <p:pic>
                    <p:nvPicPr>
                      <p:cNvPr id="0" name=""/>
                      <p:cNvPicPr/>
                      <p:nvPr/>
                    </p:nvPicPr>
                    <p:blipFill>
                      <a:blip r:embed="rId8"/>
                      <a:stretch>
                        <a:fillRect/>
                      </a:stretch>
                    </p:blipFill>
                    <p:spPr>
                      <a:xfrm>
                        <a:off x="7037377" y="3943841"/>
                        <a:ext cx="1092200" cy="812800"/>
                      </a:xfrm>
                      <a:prstGeom prst="rect">
                        <a:avLst/>
                      </a:prstGeom>
                      <a:ln>
                        <a:solidFill>
                          <a:srgbClr val="0000FF"/>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730147529"/>
              </p:ext>
            </p:extLst>
          </p:nvPr>
        </p:nvGraphicFramePr>
        <p:xfrm>
          <a:off x="6999069" y="5073410"/>
          <a:ext cx="1785395" cy="705146"/>
        </p:xfrm>
        <a:graphic>
          <a:graphicData uri="http://schemas.openxmlformats.org/presentationml/2006/ole">
            <mc:AlternateContent xmlns:mc="http://schemas.openxmlformats.org/markup-compatibility/2006">
              <mc:Choice xmlns:v="urn:schemas-microsoft-com:vml" Requires="v">
                <p:oleObj spid="_x0000_s165975" name="Equation" r:id="rId9" imgW="1993900" imgH="787400" progId="Equation.3">
                  <p:embed/>
                </p:oleObj>
              </mc:Choice>
              <mc:Fallback>
                <p:oleObj name="Equation" r:id="rId9" imgW="1993900" imgH="787400" progId="Equation.3">
                  <p:embed/>
                  <p:pic>
                    <p:nvPicPr>
                      <p:cNvPr id="0" name=""/>
                      <p:cNvPicPr/>
                      <p:nvPr/>
                    </p:nvPicPr>
                    <p:blipFill>
                      <a:blip r:embed="rId10"/>
                      <a:stretch>
                        <a:fillRect/>
                      </a:stretch>
                    </p:blipFill>
                    <p:spPr>
                      <a:xfrm>
                        <a:off x="6999069" y="5073410"/>
                        <a:ext cx="1785395" cy="705146"/>
                      </a:xfrm>
                      <a:prstGeom prst="rect">
                        <a:avLst/>
                      </a:prstGeom>
                      <a:ln>
                        <a:solidFill>
                          <a:srgbClr val="0000FF"/>
                        </a:solidFill>
                      </a:ln>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19685037"/>
              </p:ext>
            </p:extLst>
          </p:nvPr>
        </p:nvGraphicFramePr>
        <p:xfrm>
          <a:off x="1449511" y="3141341"/>
          <a:ext cx="2675971" cy="761215"/>
        </p:xfrm>
        <a:graphic>
          <a:graphicData uri="http://schemas.openxmlformats.org/presentationml/2006/ole">
            <mc:AlternateContent xmlns:mc="http://schemas.openxmlformats.org/markup-compatibility/2006">
              <mc:Choice xmlns:v="urn:schemas-microsoft-com:vml" Requires="v">
                <p:oleObj spid="_x0000_s165976" name="Equation" r:id="rId11" imgW="2679700" imgH="762000" progId="Equation.3">
                  <p:embed/>
                </p:oleObj>
              </mc:Choice>
              <mc:Fallback>
                <p:oleObj name="Equation" r:id="rId11" imgW="2679700" imgH="762000" progId="Equation.3">
                  <p:embed/>
                  <p:pic>
                    <p:nvPicPr>
                      <p:cNvPr id="0" name=""/>
                      <p:cNvPicPr/>
                      <p:nvPr/>
                    </p:nvPicPr>
                    <p:blipFill>
                      <a:blip r:embed="rId12"/>
                      <a:stretch>
                        <a:fillRect/>
                      </a:stretch>
                    </p:blipFill>
                    <p:spPr>
                      <a:xfrm>
                        <a:off x="1449511" y="3141341"/>
                        <a:ext cx="2675971" cy="761215"/>
                      </a:xfrm>
                      <a:prstGeom prst="rect">
                        <a:avLst/>
                      </a:prstGeom>
                      <a:ln>
                        <a:solidFill>
                          <a:srgbClr val="FF0000"/>
                        </a:solidFill>
                      </a:ln>
                    </p:spPr>
                  </p:pic>
                </p:oleObj>
              </mc:Fallback>
            </mc:AlternateContent>
          </a:graphicData>
        </a:graphic>
      </p:graphicFrame>
      <p:sp>
        <p:nvSpPr>
          <p:cNvPr id="2" name="TextBox 1"/>
          <p:cNvSpPr txBox="1"/>
          <p:nvPr/>
        </p:nvSpPr>
        <p:spPr>
          <a:xfrm>
            <a:off x="455561" y="4348808"/>
            <a:ext cx="1672253" cy="461665"/>
          </a:xfrm>
          <a:prstGeom prst="rect">
            <a:avLst/>
          </a:prstGeom>
          <a:noFill/>
        </p:spPr>
        <p:txBody>
          <a:bodyPr wrap="none" rtlCol="0">
            <a:spAutoFit/>
          </a:bodyPr>
          <a:lstStyle/>
          <a:p>
            <a:r>
              <a:rPr lang="en-US" dirty="0" smtClean="0">
                <a:solidFill>
                  <a:srgbClr val="FF0000"/>
                </a:solidFill>
                <a:latin typeface="Times New Roman"/>
                <a:cs typeface="Times New Roman"/>
              </a:rPr>
              <a:t>acceleration</a:t>
            </a:r>
            <a:endParaRPr lang="en-US" dirty="0">
              <a:solidFill>
                <a:srgbClr val="FF0000"/>
              </a:solidFill>
              <a:latin typeface="Times New Roman"/>
              <a:cs typeface="Times New Roman"/>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968653800"/>
              </p:ext>
            </p:extLst>
          </p:nvPr>
        </p:nvGraphicFramePr>
        <p:xfrm>
          <a:off x="2400212" y="4124057"/>
          <a:ext cx="3873500" cy="838200"/>
        </p:xfrm>
        <a:graphic>
          <a:graphicData uri="http://schemas.openxmlformats.org/presentationml/2006/ole">
            <mc:AlternateContent xmlns:mc="http://schemas.openxmlformats.org/markup-compatibility/2006">
              <mc:Choice xmlns:v="urn:schemas-microsoft-com:vml" Requires="v">
                <p:oleObj spid="_x0000_s165977" name="Equation" r:id="rId13" imgW="3873500" imgH="838200" progId="Equation.3">
                  <p:embed/>
                </p:oleObj>
              </mc:Choice>
              <mc:Fallback>
                <p:oleObj name="Equation" r:id="rId13" imgW="3873500" imgH="838200" progId="Equation.3">
                  <p:embed/>
                  <p:pic>
                    <p:nvPicPr>
                      <p:cNvPr id="0" name=""/>
                      <p:cNvPicPr/>
                      <p:nvPr/>
                    </p:nvPicPr>
                    <p:blipFill>
                      <a:blip r:embed="rId14"/>
                      <a:stretch>
                        <a:fillRect/>
                      </a:stretch>
                    </p:blipFill>
                    <p:spPr>
                      <a:xfrm>
                        <a:off x="2400212" y="4124057"/>
                        <a:ext cx="3873500" cy="8382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377739004"/>
              </p:ext>
            </p:extLst>
          </p:nvPr>
        </p:nvGraphicFramePr>
        <p:xfrm>
          <a:off x="3070225" y="5326063"/>
          <a:ext cx="2616200" cy="838200"/>
        </p:xfrm>
        <a:graphic>
          <a:graphicData uri="http://schemas.openxmlformats.org/presentationml/2006/ole">
            <mc:AlternateContent xmlns:mc="http://schemas.openxmlformats.org/markup-compatibility/2006">
              <mc:Choice xmlns:v="urn:schemas-microsoft-com:vml" Requires="v">
                <p:oleObj spid="_x0000_s165978" name="Equation" r:id="rId15" imgW="2616200" imgH="838200" progId="Equation.3">
                  <p:embed/>
                </p:oleObj>
              </mc:Choice>
              <mc:Fallback>
                <p:oleObj name="Equation" r:id="rId15" imgW="2616200" imgH="838200" progId="Equation.3">
                  <p:embed/>
                  <p:pic>
                    <p:nvPicPr>
                      <p:cNvPr id="0" name=""/>
                      <p:cNvPicPr/>
                      <p:nvPr/>
                    </p:nvPicPr>
                    <p:blipFill>
                      <a:blip r:embed="rId16"/>
                      <a:stretch>
                        <a:fillRect/>
                      </a:stretch>
                    </p:blipFill>
                    <p:spPr>
                      <a:xfrm>
                        <a:off x="3070225" y="5326063"/>
                        <a:ext cx="2616200" cy="838200"/>
                      </a:xfrm>
                      <a:prstGeom prst="rect">
                        <a:avLst/>
                      </a:prstGeom>
                      <a:ln>
                        <a:solidFill>
                          <a:srgbClr val="FF0000"/>
                        </a:solidFill>
                      </a:ln>
                    </p:spPr>
                  </p:pic>
                </p:oleObj>
              </mc:Fallback>
            </mc:AlternateContent>
          </a:graphicData>
        </a:graphic>
      </p:graphicFrame>
      <p:sp>
        <p:nvSpPr>
          <p:cNvPr id="5" name="Rectangle 4"/>
          <p:cNvSpPr/>
          <p:nvPr/>
        </p:nvSpPr>
        <p:spPr>
          <a:xfrm>
            <a:off x="2930621" y="285156"/>
            <a:ext cx="4652723" cy="553998"/>
          </a:xfrm>
          <a:prstGeom prst="rect">
            <a:avLst/>
          </a:prstGeom>
        </p:spPr>
        <p:txBody>
          <a:bodyPr wrap="none">
            <a:spAutoFit/>
          </a:bodyPr>
          <a:lstStyle/>
          <a:p>
            <a:r>
              <a:rPr lang="en-US" sz="3000" b="1" kern="0" dirty="0">
                <a:solidFill>
                  <a:srgbClr val="FFFFFF"/>
                </a:solidFill>
                <a:latin typeface="Arial"/>
                <a:ea typeface="ＭＳ Ｐゴシック"/>
                <a:cs typeface="Arial"/>
              </a:rPr>
              <a:t>:   Constant acceleration</a:t>
            </a:r>
            <a:endParaRPr lang="en-US" dirty="0"/>
          </a:p>
        </p:txBody>
      </p:sp>
      <p:sp>
        <p:nvSpPr>
          <p:cNvPr id="18" name="TextBox 17"/>
          <p:cNvSpPr txBox="1"/>
          <p:nvPr/>
        </p:nvSpPr>
        <p:spPr>
          <a:xfrm>
            <a:off x="179460" y="3285763"/>
            <a:ext cx="1176073" cy="461665"/>
          </a:xfrm>
          <a:prstGeom prst="rect">
            <a:avLst/>
          </a:prstGeom>
          <a:noFill/>
        </p:spPr>
        <p:txBody>
          <a:bodyPr wrap="none" rtlCol="0">
            <a:spAutoFit/>
          </a:bodyPr>
          <a:lstStyle/>
          <a:p>
            <a:r>
              <a:rPr lang="en-US" dirty="0" smtClean="0">
                <a:solidFill>
                  <a:srgbClr val="FF0000"/>
                </a:solidFill>
                <a:latin typeface="Times New Roman"/>
                <a:cs typeface="Times New Roman"/>
              </a:rPr>
              <a:t>velocity</a:t>
            </a:r>
            <a:endParaRPr lang="en-US" dirty="0">
              <a:solidFill>
                <a:srgbClr val="FF0000"/>
              </a:solidFill>
              <a:latin typeface="Times New Roman"/>
              <a:cs typeface="Times New Roman"/>
            </a:endParaRPr>
          </a:p>
        </p:txBody>
      </p:sp>
      <p:sp>
        <p:nvSpPr>
          <p:cNvPr id="19" name="TextBox 18"/>
          <p:cNvSpPr txBox="1"/>
          <p:nvPr/>
        </p:nvSpPr>
        <p:spPr>
          <a:xfrm>
            <a:off x="166205" y="2388927"/>
            <a:ext cx="1176524" cy="461665"/>
          </a:xfrm>
          <a:prstGeom prst="rect">
            <a:avLst/>
          </a:prstGeom>
          <a:noFill/>
        </p:spPr>
        <p:txBody>
          <a:bodyPr wrap="none" rtlCol="0">
            <a:spAutoFit/>
          </a:bodyPr>
          <a:lstStyle/>
          <a:p>
            <a:r>
              <a:rPr lang="en-US" dirty="0" smtClean="0">
                <a:solidFill>
                  <a:srgbClr val="FF0000"/>
                </a:solidFill>
                <a:latin typeface="Times New Roman"/>
                <a:cs typeface="Times New Roman"/>
              </a:rPr>
              <a:t>position</a:t>
            </a:r>
            <a:endParaRPr lang="en-US" dirty="0">
              <a:solidFill>
                <a:srgbClr val="FF0000"/>
              </a:solidFill>
              <a:latin typeface="Times New Roman"/>
              <a:cs typeface="Times New Roman"/>
            </a:endParaRPr>
          </a:p>
        </p:txBody>
      </p:sp>
    </p:spTree>
    <p:extLst>
      <p:ext uri="{BB962C8B-B14F-4D97-AF65-F5344CB8AC3E}">
        <p14:creationId xmlns:p14="http://schemas.microsoft.com/office/powerpoint/2010/main" val="2361380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Concepts: Accelerated motion</a:t>
            </a:r>
          </a:p>
        </p:txBody>
      </p:sp>
      <p:sp>
        <p:nvSpPr>
          <p:cNvPr id="7" name="Content Placeholder 6"/>
          <p:cNvSpPr>
            <a:spLocks noGrp="1"/>
          </p:cNvSpPr>
          <p:nvPr>
            <p:ph idx="1"/>
          </p:nvPr>
        </p:nvSpPr>
        <p:spPr/>
        <p:txBody>
          <a:bodyPr/>
          <a:lstStyle/>
          <a:p>
            <a:r>
              <a:rPr lang="en-US" dirty="0"/>
              <a:t>If the velocity of an object is changing, the object is </a:t>
            </a:r>
            <a:r>
              <a:rPr lang="en-US" b="1" dirty="0"/>
              <a:t>accelerating</a:t>
            </a:r>
            <a:r>
              <a:rPr lang="en-US" dirty="0"/>
              <a:t>. The </a:t>
            </a:r>
            <a:r>
              <a:rPr lang="en-US" i="1" dirty="0"/>
              <a:t>x</a:t>
            </a:r>
            <a:r>
              <a:rPr lang="en-US" dirty="0"/>
              <a:t> component of an object’s </a:t>
            </a:r>
            <a:r>
              <a:rPr lang="en-US" b="1" dirty="0"/>
              <a:t>average acceleration</a:t>
            </a:r>
            <a:r>
              <a:rPr lang="en-US" dirty="0"/>
              <a:t> is the change in the </a:t>
            </a:r>
            <a:r>
              <a:rPr lang="en-US" i="1" dirty="0"/>
              <a:t>x</a:t>
            </a:r>
            <a:r>
              <a:rPr lang="en-US" dirty="0"/>
              <a:t> component of its velocity divided by the time interval during which this change takes place.</a:t>
            </a:r>
          </a:p>
          <a:p>
            <a:r>
              <a:rPr lang="en-US" dirty="0"/>
              <a:t>The </a:t>
            </a:r>
            <a:r>
              <a:rPr lang="en-US" i="1" dirty="0"/>
              <a:t>x</a:t>
            </a:r>
            <a:r>
              <a:rPr lang="en-US" dirty="0"/>
              <a:t> component of the object’s </a:t>
            </a:r>
            <a:r>
              <a:rPr lang="en-US" b="1" dirty="0"/>
              <a:t>instantaneous</a:t>
            </a:r>
            <a:r>
              <a:rPr lang="en-US" dirty="0"/>
              <a:t> </a:t>
            </a:r>
            <a:r>
              <a:rPr lang="en-US" b="1" dirty="0"/>
              <a:t>acceleration</a:t>
            </a:r>
            <a:r>
              <a:rPr lang="en-US" dirty="0"/>
              <a:t> is the </a:t>
            </a:r>
            <a:r>
              <a:rPr lang="en-US" i="1" dirty="0"/>
              <a:t>x</a:t>
            </a:r>
            <a:r>
              <a:rPr lang="en-US" dirty="0"/>
              <a:t> component of its acceleration at any given instant.</a:t>
            </a:r>
          </a:p>
          <a:p>
            <a:r>
              <a:rPr lang="en-US" dirty="0"/>
              <a:t>A </a:t>
            </a:r>
            <a:r>
              <a:rPr lang="en-US" b="1" dirty="0"/>
              <a:t>motion diagram</a:t>
            </a:r>
            <a:r>
              <a:rPr lang="en-US" dirty="0"/>
              <a:t> shows the positions of a moving object at equally spaced time intervals</a:t>
            </a:r>
            <a:r>
              <a:rPr lang="en-US" dirty="0" smtClean="0"/>
              <a:t>.</a:t>
            </a:r>
            <a:endParaRPr lang="en-US" dirty="0"/>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8" name="Text Placeholder 7"/>
          <p:cNvSpPr>
            <a:spLocks noGrp="1"/>
          </p:cNvSpPr>
          <p:nvPr>
            <p:ph type="body" sz="quarter" idx="11"/>
          </p:nvPr>
        </p:nvSpPr>
        <p:spPr/>
        <p:txBody>
          <a:bodyPr/>
          <a:lstStyle/>
          <a:p>
            <a:r>
              <a:rPr lang="en-US" dirty="0"/>
              <a:t>Chapter 3: </a:t>
            </a:r>
            <a:r>
              <a:rPr lang="en-US" dirty="0" smtClean="0"/>
              <a:t>Summary</a:t>
            </a:r>
            <a:endParaRPr lang="en-US" dirty="0"/>
          </a:p>
        </p:txBody>
      </p:sp>
    </p:spTree>
    <p:extLst>
      <p:ext uri="{BB962C8B-B14F-4D97-AF65-F5344CB8AC3E}">
        <p14:creationId xmlns:p14="http://schemas.microsoft.com/office/powerpoint/2010/main" val="2280644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Quantitative Tools: Accelerated motion</a:t>
            </a:r>
          </a:p>
        </p:txBody>
      </p:sp>
      <p:sp>
        <p:nvSpPr>
          <p:cNvPr id="7" name="Content Placeholder 6"/>
          <p:cNvSpPr>
            <a:spLocks noGrp="1"/>
          </p:cNvSpPr>
          <p:nvPr>
            <p:ph idx="1"/>
          </p:nvPr>
        </p:nvSpPr>
        <p:spPr>
          <a:xfrm>
            <a:off x="365125" y="1874520"/>
            <a:ext cx="8607314" cy="4718304"/>
          </a:xfrm>
        </p:spPr>
        <p:txBody>
          <a:bodyPr/>
          <a:lstStyle/>
          <a:p>
            <a:pPr>
              <a:lnSpc>
                <a:spcPct val="120000"/>
              </a:lnSpc>
            </a:pPr>
            <a:r>
              <a:rPr lang="en-US" sz="2400" dirty="0"/>
              <a:t>The </a:t>
            </a:r>
            <a:r>
              <a:rPr lang="en-US" sz="2400" i="1" dirty="0"/>
              <a:t>x</a:t>
            </a:r>
            <a:r>
              <a:rPr lang="en-US" sz="2400" dirty="0"/>
              <a:t> component of the </a:t>
            </a:r>
            <a:r>
              <a:rPr lang="en-US" sz="2400" b="1" dirty="0"/>
              <a:t>average acceleration</a:t>
            </a:r>
            <a:r>
              <a:rPr lang="en-US" sz="2400" dirty="0"/>
              <a:t> </a:t>
            </a:r>
            <a:r>
              <a:rPr lang="en-US" sz="2400" dirty="0" smtClean="0"/>
              <a:t>is</a:t>
            </a:r>
          </a:p>
          <a:p>
            <a:pPr>
              <a:lnSpc>
                <a:spcPct val="120000"/>
              </a:lnSpc>
            </a:pPr>
            <a:endParaRPr lang="en-US" dirty="0"/>
          </a:p>
          <a:p>
            <a:pPr>
              <a:lnSpc>
                <a:spcPct val="120000"/>
              </a:lnSpc>
            </a:pPr>
            <a:r>
              <a:rPr lang="en-US" sz="2400" dirty="0"/>
              <a:t>The </a:t>
            </a:r>
            <a:r>
              <a:rPr lang="en-US" sz="2400" i="1" dirty="0"/>
              <a:t>x</a:t>
            </a:r>
            <a:r>
              <a:rPr lang="en-US" sz="2400" dirty="0"/>
              <a:t> component of the </a:t>
            </a:r>
            <a:r>
              <a:rPr lang="en-US" sz="2400" b="1" dirty="0"/>
              <a:t>instantaneous acceleration</a:t>
            </a:r>
            <a:r>
              <a:rPr lang="en-US" sz="2400" dirty="0"/>
              <a:t> </a:t>
            </a:r>
            <a:r>
              <a:rPr lang="en-US" sz="2400" dirty="0" smtClean="0"/>
              <a:t>is</a:t>
            </a:r>
          </a:p>
          <a:p>
            <a:pPr>
              <a:lnSpc>
                <a:spcPct val="120000"/>
              </a:lnSpc>
            </a:pPr>
            <a:endParaRPr lang="en-US" dirty="0"/>
          </a:p>
          <a:p>
            <a:pPr>
              <a:lnSpc>
                <a:spcPct val="120000"/>
              </a:lnSpc>
            </a:pPr>
            <a:r>
              <a:rPr lang="en-US" sz="2400" dirty="0"/>
              <a:t>The </a:t>
            </a:r>
            <a:r>
              <a:rPr lang="en-US" sz="2400" i="1" dirty="0"/>
              <a:t>x</a:t>
            </a:r>
            <a:r>
              <a:rPr lang="en-US" sz="2400" dirty="0"/>
              <a:t> component of the change in velocity over a time interval is given </a:t>
            </a:r>
            <a:r>
              <a:rPr lang="en-US" sz="2400" dirty="0" smtClean="0"/>
              <a:t>by</a:t>
            </a:r>
          </a:p>
          <a:p>
            <a:pPr>
              <a:lnSpc>
                <a:spcPct val="120000"/>
              </a:lnSpc>
            </a:pPr>
            <a:endParaRPr lang="en-US" dirty="0"/>
          </a:p>
          <a:p>
            <a:pPr>
              <a:lnSpc>
                <a:spcPct val="120000"/>
              </a:lnSpc>
            </a:pPr>
            <a:r>
              <a:rPr lang="en-US" sz="2400" dirty="0"/>
              <a:t>The </a:t>
            </a:r>
            <a:r>
              <a:rPr lang="en-US" sz="2400" i="1" dirty="0"/>
              <a:t>x</a:t>
            </a:r>
            <a:r>
              <a:rPr lang="en-US" sz="2400" dirty="0"/>
              <a:t> component of the displacement over a time interval is given by</a:t>
            </a:r>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8" name="Text Placeholder 7"/>
          <p:cNvSpPr>
            <a:spLocks noGrp="1"/>
          </p:cNvSpPr>
          <p:nvPr>
            <p:ph type="body" sz="quarter" idx="11"/>
          </p:nvPr>
        </p:nvSpPr>
        <p:spPr/>
        <p:txBody>
          <a:bodyPr/>
          <a:lstStyle/>
          <a:p>
            <a:r>
              <a:rPr lang="en-US" dirty="0"/>
              <a:t>Chapter 3: </a:t>
            </a:r>
            <a:r>
              <a:rPr lang="en-US" dirty="0" smtClean="0"/>
              <a:t>Summary</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626286393"/>
              </p:ext>
            </p:extLst>
          </p:nvPr>
        </p:nvGraphicFramePr>
        <p:xfrm>
          <a:off x="3162300" y="2292350"/>
          <a:ext cx="2819400" cy="901700"/>
        </p:xfrm>
        <a:graphic>
          <a:graphicData uri="http://schemas.openxmlformats.org/presentationml/2006/ole">
            <mc:AlternateContent xmlns:mc="http://schemas.openxmlformats.org/markup-compatibility/2006">
              <mc:Choice xmlns:v="urn:schemas-microsoft-com:vml" Requires="v">
                <p:oleObj spid="_x0000_s58270" name="Equation" r:id="rId3" imgW="2819400" imgH="901700" progId="Equation.3">
                  <p:embed/>
                </p:oleObj>
              </mc:Choice>
              <mc:Fallback>
                <p:oleObj name="Equation" r:id="rId3" imgW="2819400" imgH="901700" progId="Equation.3">
                  <p:embed/>
                  <p:pic>
                    <p:nvPicPr>
                      <p:cNvPr id="0" name=""/>
                      <p:cNvPicPr/>
                      <p:nvPr/>
                    </p:nvPicPr>
                    <p:blipFill>
                      <a:blip r:embed="rId4"/>
                      <a:stretch>
                        <a:fillRect/>
                      </a:stretch>
                    </p:blipFill>
                    <p:spPr>
                      <a:xfrm>
                        <a:off x="3162300" y="2292350"/>
                        <a:ext cx="2819400" cy="9017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46677207"/>
              </p:ext>
            </p:extLst>
          </p:nvPr>
        </p:nvGraphicFramePr>
        <p:xfrm>
          <a:off x="3606800" y="3384550"/>
          <a:ext cx="1930400" cy="787400"/>
        </p:xfrm>
        <a:graphic>
          <a:graphicData uri="http://schemas.openxmlformats.org/presentationml/2006/ole">
            <mc:AlternateContent xmlns:mc="http://schemas.openxmlformats.org/markup-compatibility/2006">
              <mc:Choice xmlns:v="urn:schemas-microsoft-com:vml" Requires="v">
                <p:oleObj spid="_x0000_s58271" name="Equation" r:id="rId5" imgW="1930400" imgH="787400" progId="Equation.DSMT4">
                  <p:embed/>
                </p:oleObj>
              </mc:Choice>
              <mc:Fallback>
                <p:oleObj name="Equation" r:id="rId5" imgW="1930400" imgH="787400" progId="Equation.DSMT4">
                  <p:embed/>
                  <p:pic>
                    <p:nvPicPr>
                      <p:cNvPr id="0" name=""/>
                      <p:cNvPicPr/>
                      <p:nvPr/>
                    </p:nvPicPr>
                    <p:blipFill>
                      <a:blip r:embed="rId6"/>
                      <a:stretch>
                        <a:fillRect/>
                      </a:stretch>
                    </p:blipFill>
                    <p:spPr>
                      <a:xfrm>
                        <a:off x="3606800" y="3384550"/>
                        <a:ext cx="1930400" cy="7874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15880406"/>
              </p:ext>
            </p:extLst>
          </p:nvPr>
        </p:nvGraphicFramePr>
        <p:xfrm>
          <a:off x="3543300" y="4804922"/>
          <a:ext cx="2057400" cy="673100"/>
        </p:xfrm>
        <a:graphic>
          <a:graphicData uri="http://schemas.openxmlformats.org/presentationml/2006/ole">
            <mc:AlternateContent xmlns:mc="http://schemas.openxmlformats.org/markup-compatibility/2006">
              <mc:Choice xmlns:v="urn:schemas-microsoft-com:vml" Requires="v">
                <p:oleObj spid="_x0000_s58272" name="Equation" r:id="rId7" imgW="2057400" imgH="673100" progId="Equation.DSMT4">
                  <p:embed/>
                </p:oleObj>
              </mc:Choice>
              <mc:Fallback>
                <p:oleObj name="Equation" r:id="rId7" imgW="2057400" imgH="673100" progId="Equation.DSMT4">
                  <p:embed/>
                  <p:pic>
                    <p:nvPicPr>
                      <p:cNvPr id="0" name=""/>
                      <p:cNvPicPr/>
                      <p:nvPr/>
                    </p:nvPicPr>
                    <p:blipFill>
                      <a:blip r:embed="rId8"/>
                      <a:stretch>
                        <a:fillRect/>
                      </a:stretch>
                    </p:blipFill>
                    <p:spPr>
                      <a:xfrm>
                        <a:off x="3543300" y="4804922"/>
                        <a:ext cx="2057400" cy="6731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44196907"/>
              </p:ext>
            </p:extLst>
          </p:nvPr>
        </p:nvGraphicFramePr>
        <p:xfrm>
          <a:off x="3613150" y="6174228"/>
          <a:ext cx="1917700" cy="673100"/>
        </p:xfrm>
        <a:graphic>
          <a:graphicData uri="http://schemas.openxmlformats.org/presentationml/2006/ole">
            <mc:AlternateContent xmlns:mc="http://schemas.openxmlformats.org/markup-compatibility/2006">
              <mc:Choice xmlns:v="urn:schemas-microsoft-com:vml" Requires="v">
                <p:oleObj spid="_x0000_s58273" name="Equation" r:id="rId9" imgW="1917700" imgH="673100" progId="Equation.DSMT4">
                  <p:embed/>
                </p:oleObj>
              </mc:Choice>
              <mc:Fallback>
                <p:oleObj name="Equation" r:id="rId9" imgW="1917700" imgH="673100" progId="Equation.DSMT4">
                  <p:embed/>
                  <p:pic>
                    <p:nvPicPr>
                      <p:cNvPr id="0" name=""/>
                      <p:cNvPicPr/>
                      <p:nvPr/>
                    </p:nvPicPr>
                    <p:blipFill>
                      <a:blip r:embed="rId10"/>
                      <a:stretch>
                        <a:fillRect/>
                      </a:stretch>
                    </p:blipFill>
                    <p:spPr>
                      <a:xfrm>
                        <a:off x="3613150" y="6174228"/>
                        <a:ext cx="1917700" cy="673100"/>
                      </a:xfrm>
                      <a:prstGeom prst="rect">
                        <a:avLst/>
                      </a:prstGeom>
                    </p:spPr>
                  </p:pic>
                </p:oleObj>
              </mc:Fallback>
            </mc:AlternateContent>
          </a:graphicData>
        </a:graphic>
      </p:graphicFrame>
    </p:spTree>
    <p:extLst>
      <p:ext uri="{BB962C8B-B14F-4D97-AF65-F5344CB8AC3E}">
        <p14:creationId xmlns:p14="http://schemas.microsoft.com/office/powerpoint/2010/main" val="288505321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Concepts: Motion with constant acceleration</a:t>
            </a:r>
          </a:p>
        </p:txBody>
      </p:sp>
      <p:sp>
        <p:nvSpPr>
          <p:cNvPr id="7" name="Content Placeholder 6"/>
          <p:cNvSpPr>
            <a:spLocks noGrp="1"/>
          </p:cNvSpPr>
          <p:nvPr>
            <p:ph idx="1"/>
          </p:nvPr>
        </p:nvSpPr>
        <p:spPr/>
        <p:txBody>
          <a:bodyPr/>
          <a:lstStyle/>
          <a:p>
            <a:r>
              <a:rPr lang="en-US" dirty="0"/>
              <a:t>If an object has constant acceleration, the </a:t>
            </a:r>
            <a:r>
              <a:rPr lang="en-US" i="1" dirty="0">
                <a:sym typeface="Symbol"/>
              </a:rPr>
              <a:t></a:t>
            </a:r>
            <a:r>
              <a:rPr lang="en-US" i="1" baseline="-25000" dirty="0" smtClean="0"/>
              <a:t>x</a:t>
            </a:r>
            <a:r>
              <a:rPr lang="en-US" dirty="0"/>
              <a:t>(</a:t>
            </a:r>
            <a:r>
              <a:rPr lang="en-US" i="1" dirty="0"/>
              <a:t>t</a:t>
            </a:r>
            <a:r>
              <a:rPr lang="en-US" dirty="0"/>
              <a:t>) curve is a straight line that has a nonzero slope and the </a:t>
            </a:r>
            <a:r>
              <a:rPr lang="en-US" i="1" dirty="0"/>
              <a:t>a</a:t>
            </a:r>
            <a:r>
              <a:rPr lang="en-US" i="1" baseline="-25000" dirty="0"/>
              <a:t>x</a:t>
            </a:r>
            <a:r>
              <a:rPr lang="en-US" dirty="0"/>
              <a:t>(</a:t>
            </a:r>
            <a:r>
              <a:rPr lang="en-US" i="1" dirty="0"/>
              <a:t>t</a:t>
            </a:r>
            <a:r>
              <a:rPr lang="en-US" dirty="0"/>
              <a:t>) curve is a horizontal line.</a:t>
            </a:r>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8" name="Text Placeholder 7"/>
          <p:cNvSpPr>
            <a:spLocks noGrp="1"/>
          </p:cNvSpPr>
          <p:nvPr>
            <p:ph type="body" sz="quarter" idx="11"/>
          </p:nvPr>
        </p:nvSpPr>
        <p:spPr/>
        <p:txBody>
          <a:bodyPr/>
          <a:lstStyle/>
          <a:p>
            <a:r>
              <a:rPr lang="en-US" dirty="0"/>
              <a:t>Chapter 3: </a:t>
            </a:r>
            <a:r>
              <a:rPr lang="en-US" dirty="0" smtClean="0"/>
              <a:t>Summary</a:t>
            </a:r>
            <a:endParaRPr lang="en-US" dirty="0"/>
          </a:p>
        </p:txBody>
      </p:sp>
      <p:cxnSp>
        <p:nvCxnSpPr>
          <p:cNvPr id="9" name="Straight Arrow Connector 8"/>
          <p:cNvCxnSpPr/>
          <p:nvPr/>
        </p:nvCxnSpPr>
        <p:spPr bwMode="auto">
          <a:xfrm>
            <a:off x="6455276" y="5978689"/>
            <a:ext cx="2484039" cy="404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flipH="1" flipV="1">
            <a:off x="6432965" y="3576270"/>
            <a:ext cx="22312" cy="239107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flipV="1">
            <a:off x="7457604" y="5819925"/>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8490055" y="5836243"/>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TextBox 12"/>
          <p:cNvSpPr txBox="1"/>
          <p:nvPr/>
        </p:nvSpPr>
        <p:spPr>
          <a:xfrm>
            <a:off x="7157844" y="5955019"/>
            <a:ext cx="595235" cy="461665"/>
          </a:xfrm>
          <a:prstGeom prst="rect">
            <a:avLst/>
          </a:prstGeom>
          <a:noFill/>
        </p:spPr>
        <p:txBody>
          <a:bodyPr wrap="none" rtlCol="0">
            <a:spAutoFit/>
          </a:bodyPr>
          <a:lstStyle/>
          <a:p>
            <a:r>
              <a:rPr lang="en-US" dirty="0" smtClean="0"/>
              <a:t>1 s</a:t>
            </a:r>
            <a:endParaRPr lang="en-US" dirty="0"/>
          </a:p>
        </p:txBody>
      </p:sp>
      <p:sp>
        <p:nvSpPr>
          <p:cNvPr id="14" name="TextBox 13"/>
          <p:cNvSpPr txBox="1"/>
          <p:nvPr/>
        </p:nvSpPr>
        <p:spPr>
          <a:xfrm>
            <a:off x="8172547" y="6029028"/>
            <a:ext cx="595235" cy="461665"/>
          </a:xfrm>
          <a:prstGeom prst="rect">
            <a:avLst/>
          </a:prstGeom>
          <a:noFill/>
        </p:spPr>
        <p:txBody>
          <a:bodyPr wrap="none" rtlCol="0">
            <a:spAutoFit/>
          </a:bodyPr>
          <a:lstStyle/>
          <a:p>
            <a:r>
              <a:rPr lang="en-US" dirty="0" smtClean="0"/>
              <a:t>2 s</a:t>
            </a:r>
            <a:endParaRPr lang="en-US" dirty="0"/>
          </a:p>
        </p:txBody>
      </p:sp>
      <p:sp>
        <p:nvSpPr>
          <p:cNvPr id="15" name="TextBox 14"/>
          <p:cNvSpPr txBox="1"/>
          <p:nvPr/>
        </p:nvSpPr>
        <p:spPr>
          <a:xfrm>
            <a:off x="7448745" y="6262188"/>
            <a:ext cx="766105" cy="461665"/>
          </a:xfrm>
          <a:prstGeom prst="rect">
            <a:avLst/>
          </a:prstGeom>
          <a:noFill/>
        </p:spPr>
        <p:txBody>
          <a:bodyPr wrap="none" rtlCol="0">
            <a:spAutoFit/>
          </a:bodyPr>
          <a:lstStyle/>
          <a:p>
            <a:r>
              <a:rPr lang="en-US" dirty="0" smtClean="0"/>
              <a:t>time</a:t>
            </a:r>
            <a:endParaRPr lang="en-US" dirty="0"/>
          </a:p>
        </p:txBody>
      </p:sp>
      <p:sp>
        <p:nvSpPr>
          <p:cNvPr id="16" name="TextBox 15"/>
          <p:cNvSpPr txBox="1"/>
          <p:nvPr/>
        </p:nvSpPr>
        <p:spPr>
          <a:xfrm>
            <a:off x="5428314" y="3753810"/>
            <a:ext cx="1844225" cy="461665"/>
          </a:xfrm>
          <a:prstGeom prst="rect">
            <a:avLst/>
          </a:prstGeom>
          <a:solidFill>
            <a:srgbClr val="FFFFFF"/>
          </a:solidFill>
        </p:spPr>
        <p:txBody>
          <a:bodyPr wrap="none" rtlCol="0">
            <a:spAutoFit/>
          </a:bodyPr>
          <a:lstStyle/>
          <a:p>
            <a:r>
              <a:rPr lang="en-US" dirty="0" smtClean="0"/>
              <a:t>acceleration</a:t>
            </a:r>
            <a:endParaRPr lang="en-US" dirty="0"/>
          </a:p>
        </p:txBody>
      </p:sp>
      <p:sp>
        <p:nvSpPr>
          <p:cNvPr id="17" name="TextBox 16"/>
          <p:cNvSpPr txBox="1"/>
          <p:nvPr/>
        </p:nvSpPr>
        <p:spPr>
          <a:xfrm>
            <a:off x="5519073" y="5643459"/>
            <a:ext cx="1051239" cy="461665"/>
          </a:xfrm>
          <a:prstGeom prst="rect">
            <a:avLst/>
          </a:prstGeom>
          <a:noFill/>
        </p:spPr>
        <p:txBody>
          <a:bodyPr wrap="none" rtlCol="0">
            <a:spAutoFit/>
          </a:bodyPr>
          <a:lstStyle/>
          <a:p>
            <a:r>
              <a:rPr lang="en-US" dirty="0" smtClean="0"/>
              <a:t>0 m/</a:t>
            </a:r>
            <a:r>
              <a:rPr lang="en-US" dirty="0" smtClean="0"/>
              <a:t>s</a:t>
            </a:r>
            <a:r>
              <a:rPr lang="en-US" baseline="30000" dirty="0" smtClean="0"/>
              <a:t>2</a:t>
            </a:r>
            <a:endParaRPr lang="en-US" dirty="0"/>
          </a:p>
        </p:txBody>
      </p:sp>
      <p:sp>
        <p:nvSpPr>
          <p:cNvPr id="18" name="TextBox 17"/>
          <p:cNvSpPr txBox="1"/>
          <p:nvPr/>
        </p:nvSpPr>
        <p:spPr>
          <a:xfrm>
            <a:off x="6176771" y="6029024"/>
            <a:ext cx="595235" cy="461665"/>
          </a:xfrm>
          <a:prstGeom prst="rect">
            <a:avLst/>
          </a:prstGeom>
          <a:noFill/>
        </p:spPr>
        <p:txBody>
          <a:bodyPr wrap="none" rtlCol="0">
            <a:spAutoFit/>
          </a:bodyPr>
          <a:lstStyle/>
          <a:p>
            <a:r>
              <a:rPr lang="en-US" dirty="0"/>
              <a:t>0</a:t>
            </a:r>
            <a:r>
              <a:rPr lang="en-US" dirty="0" smtClean="0"/>
              <a:t> s</a:t>
            </a:r>
            <a:endParaRPr lang="en-US" dirty="0"/>
          </a:p>
        </p:txBody>
      </p:sp>
      <p:sp>
        <p:nvSpPr>
          <p:cNvPr id="19" name="TextBox 18"/>
          <p:cNvSpPr txBox="1"/>
          <p:nvPr/>
        </p:nvSpPr>
        <p:spPr>
          <a:xfrm>
            <a:off x="5226475" y="4472226"/>
            <a:ext cx="1222410" cy="461665"/>
          </a:xfrm>
          <a:prstGeom prst="rect">
            <a:avLst/>
          </a:prstGeom>
          <a:noFill/>
        </p:spPr>
        <p:txBody>
          <a:bodyPr wrap="none" rtlCol="0">
            <a:spAutoFit/>
          </a:bodyPr>
          <a:lstStyle/>
          <a:p>
            <a:r>
              <a:rPr lang="en-US" dirty="0" smtClean="0"/>
              <a:t>10 </a:t>
            </a:r>
            <a:r>
              <a:rPr lang="en-US" dirty="0" smtClean="0"/>
              <a:t>m/s</a:t>
            </a:r>
            <a:r>
              <a:rPr lang="en-US" baseline="30000" dirty="0" smtClean="0"/>
              <a:t>2</a:t>
            </a:r>
            <a:endParaRPr lang="en-US" dirty="0"/>
          </a:p>
        </p:txBody>
      </p:sp>
      <p:cxnSp>
        <p:nvCxnSpPr>
          <p:cNvPr id="20" name="Straight Connector 19"/>
          <p:cNvCxnSpPr/>
          <p:nvPr/>
        </p:nvCxnSpPr>
        <p:spPr bwMode="auto">
          <a:xfrm rot="5400000" flipV="1">
            <a:off x="6539637" y="5184479"/>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rot="5400000" flipV="1">
            <a:off x="6517198" y="4615285"/>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a:off x="6466383" y="4713371"/>
            <a:ext cx="2105337"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24" name="Object 23"/>
          <p:cNvGraphicFramePr>
            <a:graphicFrameLocks noChangeAspect="1"/>
          </p:cNvGraphicFramePr>
          <p:nvPr>
            <p:extLst>
              <p:ext uri="{D42A27DB-BD31-4B8C-83A1-F6EECF244321}">
                <p14:modId xmlns:p14="http://schemas.microsoft.com/office/powerpoint/2010/main" val="803601891"/>
              </p:ext>
            </p:extLst>
          </p:nvPr>
        </p:nvGraphicFramePr>
        <p:xfrm>
          <a:off x="7402589" y="3910502"/>
          <a:ext cx="1675040" cy="480380"/>
        </p:xfrm>
        <a:graphic>
          <a:graphicData uri="http://schemas.openxmlformats.org/presentationml/2006/ole">
            <mc:AlternateContent xmlns:mc="http://schemas.openxmlformats.org/markup-compatibility/2006">
              <mc:Choice xmlns:v="urn:schemas-microsoft-com:vml" Requires="v">
                <p:oleObj spid="_x0000_s167940" name="Equation" r:id="rId3" imgW="1282700" imgH="368300" progId="Equation.3">
                  <p:embed/>
                </p:oleObj>
              </mc:Choice>
              <mc:Fallback>
                <p:oleObj name="Equation" r:id="rId3" imgW="1282700" imgH="368300" progId="Equation.3">
                  <p:embed/>
                  <p:pic>
                    <p:nvPicPr>
                      <p:cNvPr id="0" name=""/>
                      <p:cNvPicPr/>
                      <p:nvPr/>
                    </p:nvPicPr>
                    <p:blipFill>
                      <a:blip r:embed="rId4"/>
                      <a:stretch>
                        <a:fillRect/>
                      </a:stretch>
                    </p:blipFill>
                    <p:spPr>
                      <a:xfrm>
                        <a:off x="7402589" y="3910502"/>
                        <a:ext cx="1675040" cy="480380"/>
                      </a:xfrm>
                      <a:prstGeom prst="rect">
                        <a:avLst/>
                      </a:prstGeom>
                    </p:spPr>
                  </p:pic>
                </p:oleObj>
              </mc:Fallback>
            </mc:AlternateContent>
          </a:graphicData>
        </a:graphic>
      </p:graphicFrame>
      <p:pic>
        <p:nvPicPr>
          <p:cNvPr id="25" name="Picture 24" descr="03_08_Figure.jpg"/>
          <p:cNvPicPr>
            <a:picLocks noChangeAspect="1"/>
          </p:cNvPicPr>
          <p:nvPr/>
        </p:nvPicPr>
        <p:blipFill rotWithShape="1">
          <a:blip r:embed="rId5">
            <a:extLst>
              <a:ext uri="{28A0092B-C50C-407E-A947-70E740481C1C}">
                <a14:useLocalDpi xmlns:a14="http://schemas.microsoft.com/office/drawing/2010/main" val="0"/>
              </a:ext>
            </a:extLst>
          </a:blip>
          <a:srcRect l="10046" t="76783" b="2551"/>
          <a:stretch/>
        </p:blipFill>
        <p:spPr>
          <a:xfrm>
            <a:off x="966341" y="3368598"/>
            <a:ext cx="4155265" cy="2802565"/>
          </a:xfrm>
          <a:prstGeom prst="rect">
            <a:avLst/>
          </a:prstGeom>
        </p:spPr>
      </p:pic>
      <p:sp>
        <p:nvSpPr>
          <p:cNvPr id="26" name="TextBox 25"/>
          <p:cNvSpPr txBox="1"/>
          <p:nvPr/>
        </p:nvSpPr>
        <p:spPr>
          <a:xfrm>
            <a:off x="414146" y="3395398"/>
            <a:ext cx="1223762" cy="461665"/>
          </a:xfrm>
          <a:prstGeom prst="rect">
            <a:avLst/>
          </a:prstGeom>
          <a:solidFill>
            <a:srgbClr val="FFFFFF"/>
          </a:solidFill>
        </p:spPr>
        <p:txBody>
          <a:bodyPr wrap="none" rtlCol="0">
            <a:spAutoFit/>
          </a:bodyPr>
          <a:lstStyle/>
          <a:p>
            <a:r>
              <a:rPr lang="en-US" dirty="0" smtClean="0"/>
              <a:t>velocity</a:t>
            </a:r>
            <a:endParaRPr lang="en-US" dirty="0"/>
          </a:p>
        </p:txBody>
      </p:sp>
      <p:sp>
        <p:nvSpPr>
          <p:cNvPr id="27" name="TextBox 26"/>
          <p:cNvSpPr txBox="1"/>
          <p:nvPr/>
        </p:nvSpPr>
        <p:spPr>
          <a:xfrm>
            <a:off x="110440" y="5685413"/>
            <a:ext cx="1039618" cy="461665"/>
          </a:xfrm>
          <a:prstGeom prst="rect">
            <a:avLst/>
          </a:prstGeom>
          <a:noFill/>
        </p:spPr>
        <p:txBody>
          <a:bodyPr wrap="none" rtlCol="0">
            <a:spAutoFit/>
          </a:bodyPr>
          <a:lstStyle/>
          <a:p>
            <a:r>
              <a:rPr lang="en-US" dirty="0" smtClean="0"/>
              <a:t>-4 </a:t>
            </a:r>
            <a:r>
              <a:rPr lang="en-US" dirty="0" smtClean="0"/>
              <a:t>m/s</a:t>
            </a:r>
            <a:endParaRPr lang="en-US" dirty="0"/>
          </a:p>
        </p:txBody>
      </p:sp>
      <p:sp>
        <p:nvSpPr>
          <p:cNvPr id="28" name="TextBox 27"/>
          <p:cNvSpPr txBox="1"/>
          <p:nvPr/>
        </p:nvSpPr>
        <p:spPr>
          <a:xfrm>
            <a:off x="170892" y="3906728"/>
            <a:ext cx="937126" cy="461665"/>
          </a:xfrm>
          <a:prstGeom prst="rect">
            <a:avLst/>
          </a:prstGeom>
          <a:noFill/>
        </p:spPr>
        <p:txBody>
          <a:bodyPr wrap="none" rtlCol="0">
            <a:spAutoFit/>
          </a:bodyPr>
          <a:lstStyle/>
          <a:p>
            <a:r>
              <a:rPr lang="en-US" dirty="0"/>
              <a:t>4</a:t>
            </a:r>
            <a:r>
              <a:rPr lang="en-US" dirty="0" smtClean="0"/>
              <a:t> </a:t>
            </a:r>
            <a:r>
              <a:rPr lang="en-US" dirty="0" smtClean="0"/>
              <a:t>m/</a:t>
            </a:r>
            <a:r>
              <a:rPr lang="en-US" dirty="0" smtClean="0"/>
              <a:t>s</a:t>
            </a:r>
            <a:endParaRPr lang="en-US" dirty="0"/>
          </a:p>
        </p:txBody>
      </p:sp>
    </p:spTree>
    <p:extLst>
      <p:ext uri="{BB962C8B-B14F-4D97-AF65-F5344CB8AC3E}">
        <p14:creationId xmlns:p14="http://schemas.microsoft.com/office/powerpoint/2010/main" val="1842290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p:bldP spid="18" grpId="0"/>
      <p:bldP spid="19" grpId="0"/>
      <p:bldP spid="26" grpId="0" animBg="1"/>
      <p:bldP spid="27" grpId="0"/>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Quantitative Tools: Motion with constant acceleration</a:t>
            </a:r>
          </a:p>
        </p:txBody>
      </p:sp>
      <p:sp>
        <p:nvSpPr>
          <p:cNvPr id="7" name="Content Placeholder 6"/>
          <p:cNvSpPr>
            <a:spLocks noGrp="1"/>
          </p:cNvSpPr>
          <p:nvPr>
            <p:ph idx="1"/>
          </p:nvPr>
        </p:nvSpPr>
        <p:spPr/>
        <p:txBody>
          <a:bodyPr/>
          <a:lstStyle/>
          <a:p>
            <a:pPr>
              <a:lnSpc>
                <a:spcPct val="110000"/>
              </a:lnSpc>
            </a:pPr>
            <a:r>
              <a:rPr lang="en-US" sz="2400" dirty="0"/>
              <a:t>If an object moves in the </a:t>
            </a:r>
            <a:r>
              <a:rPr lang="en-US" sz="2400" i="1" dirty="0"/>
              <a:t>x</a:t>
            </a:r>
            <a:r>
              <a:rPr lang="en-US" sz="2400" dirty="0"/>
              <a:t> direction with constant acceleration </a:t>
            </a:r>
            <a:r>
              <a:rPr lang="en-US" sz="2400" i="1" dirty="0"/>
              <a:t>a</a:t>
            </a:r>
            <a:r>
              <a:rPr lang="en-US" sz="2400" i="1" baseline="-25000" dirty="0"/>
              <a:t>x</a:t>
            </a:r>
            <a:r>
              <a:rPr lang="en-US" sz="2400" dirty="0"/>
              <a:t> starting at </a:t>
            </a:r>
            <a:r>
              <a:rPr lang="en-US" sz="2400" i="1" dirty="0" smtClean="0"/>
              <a:t>t</a:t>
            </a:r>
            <a:r>
              <a:rPr lang="en-US" sz="2400" dirty="0" smtClean="0"/>
              <a:t> = 0</a:t>
            </a:r>
            <a:r>
              <a:rPr lang="en-US" sz="2400" dirty="0"/>
              <a:t>, with initial velocity </a:t>
            </a:r>
            <a:r>
              <a:rPr lang="en-US" sz="2400" i="1" dirty="0">
                <a:sym typeface="Symbol"/>
              </a:rPr>
              <a:t></a:t>
            </a:r>
            <a:r>
              <a:rPr lang="en-US" sz="2400" i="1" baseline="-25000" dirty="0" smtClean="0"/>
              <a:t>x</a:t>
            </a:r>
            <a:r>
              <a:rPr lang="en-US" sz="2400" baseline="-25000" dirty="0"/>
              <a:t>,i</a:t>
            </a:r>
            <a:r>
              <a:rPr lang="en-US" sz="2400" dirty="0"/>
              <a:t> at initial position </a:t>
            </a:r>
            <a:r>
              <a:rPr lang="en-US" sz="2400" i="1" dirty="0" smtClean="0"/>
              <a:t>x</a:t>
            </a:r>
            <a:r>
              <a:rPr lang="en-US" sz="2400" baseline="-25000" dirty="0" smtClean="0"/>
              <a:t>i</a:t>
            </a:r>
            <a:r>
              <a:rPr lang="en-US" sz="2400" dirty="0" smtClean="0"/>
              <a:t>, </a:t>
            </a:r>
            <a:r>
              <a:rPr lang="en-US" sz="2400" dirty="0"/>
              <a:t>its </a:t>
            </a:r>
            <a:r>
              <a:rPr lang="en-US" sz="2400" i="1" dirty="0"/>
              <a:t>x</a:t>
            </a:r>
            <a:r>
              <a:rPr lang="en-US" sz="2400" dirty="0"/>
              <a:t> coordinate at any instant </a:t>
            </a:r>
            <a:r>
              <a:rPr lang="en-US" sz="2400" i="1" dirty="0"/>
              <a:t>t</a:t>
            </a:r>
            <a:r>
              <a:rPr lang="en-US" sz="2400" dirty="0"/>
              <a:t> is given </a:t>
            </a:r>
            <a:r>
              <a:rPr lang="en-US" sz="2400" dirty="0" smtClean="0"/>
              <a:t>by</a:t>
            </a:r>
          </a:p>
          <a:p>
            <a:pPr>
              <a:lnSpc>
                <a:spcPct val="110000"/>
              </a:lnSpc>
            </a:pPr>
            <a:endParaRPr lang="en-US" sz="2400" dirty="0"/>
          </a:p>
          <a:p>
            <a:pPr>
              <a:lnSpc>
                <a:spcPct val="110000"/>
              </a:lnSpc>
            </a:pPr>
            <a:r>
              <a:rPr lang="en-US" sz="2400" dirty="0"/>
              <a:t>The </a:t>
            </a:r>
            <a:r>
              <a:rPr lang="en-US" sz="2400" i="1" dirty="0"/>
              <a:t>x</a:t>
            </a:r>
            <a:r>
              <a:rPr lang="en-US" sz="2400" dirty="0"/>
              <a:t> component of its instantaneous velocity is given </a:t>
            </a:r>
            <a:r>
              <a:rPr lang="en-US" sz="2400" dirty="0" smtClean="0"/>
              <a:t>by</a:t>
            </a:r>
          </a:p>
          <a:p>
            <a:pPr>
              <a:lnSpc>
                <a:spcPct val="110000"/>
              </a:lnSpc>
            </a:pPr>
            <a:endParaRPr lang="en-US" sz="2400" dirty="0"/>
          </a:p>
          <a:p>
            <a:pPr>
              <a:lnSpc>
                <a:spcPct val="110000"/>
              </a:lnSpc>
            </a:pPr>
            <a:r>
              <a:rPr lang="en-US" sz="2400" dirty="0" smtClean="0"/>
              <a:t>And </a:t>
            </a:r>
            <a:r>
              <a:rPr lang="en-US" sz="2400" dirty="0"/>
              <a:t>the </a:t>
            </a:r>
            <a:r>
              <a:rPr lang="en-US" sz="2400" i="1" dirty="0"/>
              <a:t>x</a:t>
            </a:r>
            <a:r>
              <a:rPr lang="en-US" sz="2400" dirty="0"/>
              <a:t> component of its final velocity is given by</a:t>
            </a:r>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8" name="Text Placeholder 7"/>
          <p:cNvSpPr>
            <a:spLocks noGrp="1"/>
          </p:cNvSpPr>
          <p:nvPr>
            <p:ph type="body" sz="quarter" idx="11"/>
          </p:nvPr>
        </p:nvSpPr>
        <p:spPr/>
        <p:txBody>
          <a:bodyPr/>
          <a:lstStyle/>
          <a:p>
            <a:r>
              <a:rPr lang="en-US" dirty="0"/>
              <a:t>Chapter 3: </a:t>
            </a:r>
            <a:r>
              <a:rPr lang="en-US" dirty="0" smtClean="0"/>
              <a:t>Summary</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485786737"/>
              </p:ext>
            </p:extLst>
          </p:nvPr>
        </p:nvGraphicFramePr>
        <p:xfrm>
          <a:off x="3232150" y="3711575"/>
          <a:ext cx="2679700" cy="482600"/>
        </p:xfrm>
        <a:graphic>
          <a:graphicData uri="http://schemas.openxmlformats.org/presentationml/2006/ole">
            <mc:AlternateContent xmlns:mc="http://schemas.openxmlformats.org/markup-compatibility/2006">
              <mc:Choice xmlns:v="urn:schemas-microsoft-com:vml" Requires="v">
                <p:oleObj spid="_x0000_s59042" name="Equation" r:id="rId3" imgW="2679700" imgH="482600" progId="Equation.DSMT4">
                  <p:embed/>
                </p:oleObj>
              </mc:Choice>
              <mc:Fallback>
                <p:oleObj name="Equation" r:id="rId3" imgW="2679700" imgH="482600" progId="Equation.DSMT4">
                  <p:embed/>
                  <p:pic>
                    <p:nvPicPr>
                      <p:cNvPr id="0" name=""/>
                      <p:cNvPicPr/>
                      <p:nvPr/>
                    </p:nvPicPr>
                    <p:blipFill>
                      <a:blip r:embed="rId4"/>
                      <a:stretch>
                        <a:fillRect/>
                      </a:stretch>
                    </p:blipFill>
                    <p:spPr>
                      <a:xfrm>
                        <a:off x="3232150" y="3711575"/>
                        <a:ext cx="2679700" cy="4826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58766544"/>
              </p:ext>
            </p:extLst>
          </p:nvPr>
        </p:nvGraphicFramePr>
        <p:xfrm>
          <a:off x="3594100" y="4645025"/>
          <a:ext cx="1955800" cy="457200"/>
        </p:xfrm>
        <a:graphic>
          <a:graphicData uri="http://schemas.openxmlformats.org/presentationml/2006/ole">
            <mc:AlternateContent xmlns:mc="http://schemas.openxmlformats.org/markup-compatibility/2006">
              <mc:Choice xmlns:v="urn:schemas-microsoft-com:vml" Requires="v">
                <p:oleObj spid="_x0000_s59043" name="Equation" r:id="rId5" imgW="1955800" imgH="457200" progId="Equation.DSMT4">
                  <p:embed/>
                </p:oleObj>
              </mc:Choice>
              <mc:Fallback>
                <p:oleObj name="Equation" r:id="rId5" imgW="1955800" imgH="457200" progId="Equation.DSMT4">
                  <p:embed/>
                  <p:pic>
                    <p:nvPicPr>
                      <p:cNvPr id="0" name=""/>
                      <p:cNvPicPr/>
                      <p:nvPr/>
                    </p:nvPicPr>
                    <p:blipFill>
                      <a:blip r:embed="rId6"/>
                      <a:stretch>
                        <a:fillRect/>
                      </a:stretch>
                    </p:blipFill>
                    <p:spPr>
                      <a:xfrm>
                        <a:off x="3594100" y="4645025"/>
                        <a:ext cx="1955800" cy="4572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258353893"/>
              </p:ext>
            </p:extLst>
          </p:nvPr>
        </p:nvGraphicFramePr>
        <p:xfrm>
          <a:off x="3460750" y="5646738"/>
          <a:ext cx="2222500" cy="482600"/>
        </p:xfrm>
        <a:graphic>
          <a:graphicData uri="http://schemas.openxmlformats.org/presentationml/2006/ole">
            <mc:AlternateContent xmlns:mc="http://schemas.openxmlformats.org/markup-compatibility/2006">
              <mc:Choice xmlns:v="urn:schemas-microsoft-com:vml" Requires="v">
                <p:oleObj spid="_x0000_s59044" name="Equation" r:id="rId7" imgW="2222500" imgH="482600" progId="Equation.DSMT4">
                  <p:embed/>
                </p:oleObj>
              </mc:Choice>
              <mc:Fallback>
                <p:oleObj name="Equation" r:id="rId7" imgW="2222500" imgH="482600" progId="Equation.DSMT4">
                  <p:embed/>
                  <p:pic>
                    <p:nvPicPr>
                      <p:cNvPr id="0" name=""/>
                      <p:cNvPicPr/>
                      <p:nvPr/>
                    </p:nvPicPr>
                    <p:blipFill>
                      <a:blip r:embed="rId8"/>
                      <a:stretch>
                        <a:fillRect/>
                      </a:stretch>
                    </p:blipFill>
                    <p:spPr>
                      <a:xfrm>
                        <a:off x="3460750" y="5646738"/>
                        <a:ext cx="2222500" cy="482600"/>
                      </a:xfrm>
                      <a:prstGeom prst="rect">
                        <a:avLst/>
                      </a:prstGeom>
                    </p:spPr>
                  </p:pic>
                </p:oleObj>
              </mc:Fallback>
            </mc:AlternateContent>
          </a:graphicData>
        </a:graphic>
      </p:graphicFrame>
    </p:spTree>
    <p:extLst>
      <p:ext uri="{BB962C8B-B14F-4D97-AF65-F5344CB8AC3E}">
        <p14:creationId xmlns:p14="http://schemas.microsoft.com/office/powerpoint/2010/main" val="4713664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Concepts: Free fall and projectile motion</a:t>
            </a:r>
          </a:p>
        </p:txBody>
      </p:sp>
      <p:sp>
        <p:nvSpPr>
          <p:cNvPr id="7" name="Content Placeholder 6"/>
          <p:cNvSpPr>
            <a:spLocks noGrp="1"/>
          </p:cNvSpPr>
          <p:nvPr>
            <p:ph idx="1"/>
          </p:nvPr>
        </p:nvSpPr>
        <p:spPr/>
        <p:txBody>
          <a:bodyPr/>
          <a:lstStyle/>
          <a:p>
            <a:r>
              <a:rPr lang="en-US" dirty="0" smtClean="0"/>
              <a:t>An object subject only to gravity is in </a:t>
            </a:r>
            <a:r>
              <a:rPr lang="en-US" b="1" dirty="0" smtClean="0"/>
              <a:t>free fall. </a:t>
            </a:r>
            <a:r>
              <a:rPr lang="en-US" dirty="0" smtClean="0"/>
              <a:t>All objects in free fall near the surface of Earth have the same acceleration, which is directed downward. We call this acceleration the </a:t>
            </a:r>
            <a:r>
              <a:rPr lang="en-US" b="1" dirty="0" smtClean="0"/>
              <a:t>acceleration due to gravity</a:t>
            </a:r>
            <a:r>
              <a:rPr lang="en-US" dirty="0" smtClean="0"/>
              <a:t> and denote its magnitude by the letter </a:t>
            </a:r>
            <a:r>
              <a:rPr lang="en-US" i="1" dirty="0" smtClean="0"/>
              <a:t>g</a:t>
            </a:r>
            <a:r>
              <a:rPr lang="en-US" dirty="0" smtClean="0"/>
              <a:t>.</a:t>
            </a:r>
          </a:p>
          <a:p>
            <a:r>
              <a:rPr lang="en-US" dirty="0" smtClean="0"/>
              <a:t>An </a:t>
            </a:r>
            <a:r>
              <a:rPr lang="en-US" dirty="0"/>
              <a:t>object that is launched but not self-propelled is in </a:t>
            </a:r>
            <a:r>
              <a:rPr lang="en-US" b="1" dirty="0"/>
              <a:t>projectile motion.</a:t>
            </a:r>
            <a:r>
              <a:rPr lang="en-US" dirty="0"/>
              <a:t> Once it is launched, it is in free fall. The it follows is called </a:t>
            </a:r>
            <a:r>
              <a:rPr lang="en-US" dirty="0" smtClean="0"/>
              <a:t>its </a:t>
            </a:r>
            <a:r>
              <a:rPr lang="en-US" b="1" dirty="0" smtClean="0"/>
              <a:t>trajectory</a:t>
            </a:r>
            <a:r>
              <a:rPr lang="en-US" b="1" dirty="0"/>
              <a:t>.</a:t>
            </a:r>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8" name="Text Placeholder 7"/>
          <p:cNvSpPr>
            <a:spLocks noGrp="1"/>
          </p:cNvSpPr>
          <p:nvPr>
            <p:ph type="body" sz="quarter" idx="11"/>
          </p:nvPr>
        </p:nvSpPr>
        <p:spPr/>
        <p:txBody>
          <a:bodyPr/>
          <a:lstStyle/>
          <a:p>
            <a:r>
              <a:rPr lang="en-US" dirty="0"/>
              <a:t>Chapter 3: </a:t>
            </a:r>
            <a:r>
              <a:rPr lang="en-US" dirty="0" smtClean="0"/>
              <a:t>Summary</a:t>
            </a:r>
            <a:endParaRPr lang="en-US" dirty="0"/>
          </a:p>
        </p:txBody>
      </p:sp>
    </p:spTree>
    <p:extLst>
      <p:ext uri="{BB962C8B-B14F-4D97-AF65-F5344CB8AC3E}">
        <p14:creationId xmlns:p14="http://schemas.microsoft.com/office/powerpoint/2010/main" val="13161883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If an object’s velocity is changing, the object is </a:t>
            </a:r>
            <a:r>
              <a:rPr lang="en-US" dirty="0">
                <a:solidFill>
                  <a:srgbClr val="FF0000"/>
                </a:solidFill>
              </a:rPr>
              <a:t>accelerating</a:t>
            </a:r>
            <a:r>
              <a:rPr lang="en-US" dirty="0"/>
              <a:t>.</a:t>
            </a:r>
          </a:p>
          <a:p>
            <a:r>
              <a:rPr lang="en-US" dirty="0"/>
              <a:t>The </a:t>
            </a:r>
            <a:r>
              <a:rPr lang="en-US" i="1" dirty="0"/>
              <a:t>x</a:t>
            </a:r>
            <a:r>
              <a:rPr lang="en-US" dirty="0"/>
              <a:t> component of the average acceleration of an object is the change in the </a:t>
            </a:r>
            <a:r>
              <a:rPr lang="en-US" i="1" dirty="0"/>
              <a:t>x</a:t>
            </a:r>
            <a:r>
              <a:rPr lang="en-US" dirty="0"/>
              <a:t> component of the velocity divided by the time interval during which this change took place</a:t>
            </a:r>
            <a:r>
              <a:rPr lang="en-US" dirty="0" smtClean="0"/>
              <a:t>.</a:t>
            </a:r>
            <a:br>
              <a:rPr lang="en-US" dirty="0" smtClean="0"/>
            </a:br>
            <a:r>
              <a:rPr lang="en-US" dirty="0" smtClean="0"/>
              <a:t/>
            </a:r>
            <a:br>
              <a:rPr lang="en-US" dirty="0" smtClean="0"/>
            </a:br>
            <a:r>
              <a:rPr lang="en-US" dirty="0" smtClean="0"/>
              <a:t/>
            </a:r>
            <a:br>
              <a:rPr lang="en-US" dirty="0" smtClean="0"/>
            </a:br>
            <a:endParaRPr lang="en-US" dirty="0"/>
          </a:p>
          <a:p>
            <a:r>
              <a:rPr lang="en-US" dirty="0" smtClean="0"/>
              <a:t>The SI unit of </a:t>
            </a:r>
            <a:r>
              <a:rPr lang="en-US" dirty="0"/>
              <a:t>acceleration is m/s</a:t>
            </a:r>
            <a:r>
              <a:rPr lang="en-US" baseline="30000" dirty="0"/>
              <a:t>2</a:t>
            </a:r>
            <a:r>
              <a:rPr lang="en-US" dirty="0" smtClean="0"/>
              <a:t>.</a:t>
            </a:r>
            <a:endParaRPr lang="en-US" dirty="0"/>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030" name="Rectangle 6"/>
          <p:cNvSpPr>
            <a:spLocks noGrp="1" noChangeArrowheads="1"/>
          </p:cNvSpPr>
          <p:nvPr>
            <p:ph type="body" sz="quarter" idx="11"/>
          </p:nvPr>
        </p:nvSpPr>
        <p:spPr/>
        <p:txBody>
          <a:bodyPr/>
          <a:lstStyle/>
          <a:p>
            <a:r>
              <a:rPr lang="en-US" dirty="0"/>
              <a:t>Section 3.1: Changes in </a:t>
            </a:r>
            <a:r>
              <a:rPr lang="en-US" dirty="0" smtClean="0"/>
              <a:t>velocity: Acceleration</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77299351"/>
              </p:ext>
            </p:extLst>
          </p:nvPr>
        </p:nvGraphicFramePr>
        <p:xfrm>
          <a:off x="1124363" y="4048889"/>
          <a:ext cx="2819400" cy="901700"/>
        </p:xfrm>
        <a:graphic>
          <a:graphicData uri="http://schemas.openxmlformats.org/presentationml/2006/ole">
            <mc:AlternateContent xmlns:mc="http://schemas.openxmlformats.org/markup-compatibility/2006">
              <mc:Choice xmlns:v="urn:schemas-microsoft-com:vml" Requires="v">
                <p:oleObj spid="_x0000_s133195" name="Equation" r:id="rId4" imgW="2819400" imgH="901700" progId="Equation.3">
                  <p:embed/>
                </p:oleObj>
              </mc:Choice>
              <mc:Fallback>
                <p:oleObj name="Equation" r:id="rId4" imgW="2819400" imgH="901700" progId="Equation.3">
                  <p:embed/>
                  <p:pic>
                    <p:nvPicPr>
                      <p:cNvPr id="0" name=""/>
                      <p:cNvPicPr/>
                      <p:nvPr/>
                    </p:nvPicPr>
                    <p:blipFill>
                      <a:blip r:embed="rId5"/>
                      <a:stretch>
                        <a:fillRect/>
                      </a:stretch>
                    </p:blipFill>
                    <p:spPr>
                      <a:xfrm>
                        <a:off x="1124363" y="4048889"/>
                        <a:ext cx="2819400" cy="901700"/>
                      </a:xfrm>
                      <a:prstGeom prst="rect">
                        <a:avLst/>
                      </a:prstGeom>
                    </p:spPr>
                  </p:pic>
                </p:oleObj>
              </mc:Fallback>
            </mc:AlternateContent>
          </a:graphicData>
        </a:graphic>
      </p:graphicFrame>
      <p:cxnSp>
        <p:nvCxnSpPr>
          <p:cNvPr id="9" name="Straight Arrow Connector 8"/>
          <p:cNvCxnSpPr/>
          <p:nvPr/>
        </p:nvCxnSpPr>
        <p:spPr bwMode="auto">
          <a:xfrm>
            <a:off x="6455276" y="5978689"/>
            <a:ext cx="2484039" cy="404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 name="Straight Arrow Connector 9"/>
          <p:cNvCxnSpPr/>
          <p:nvPr/>
        </p:nvCxnSpPr>
        <p:spPr bwMode="auto">
          <a:xfrm flipH="1" flipV="1">
            <a:off x="6432965" y="3576270"/>
            <a:ext cx="22312" cy="239107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flipV="1">
            <a:off x="7305749" y="5819925"/>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8490055" y="5836243"/>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7033599" y="6024049"/>
            <a:ext cx="595235" cy="461665"/>
          </a:xfrm>
          <a:prstGeom prst="rect">
            <a:avLst/>
          </a:prstGeom>
          <a:noFill/>
        </p:spPr>
        <p:txBody>
          <a:bodyPr wrap="none" rtlCol="0">
            <a:spAutoFit/>
          </a:bodyPr>
          <a:lstStyle/>
          <a:p>
            <a:r>
              <a:rPr lang="en-US" dirty="0" smtClean="0"/>
              <a:t>1 s</a:t>
            </a:r>
            <a:endParaRPr lang="en-US" dirty="0"/>
          </a:p>
        </p:txBody>
      </p:sp>
      <p:sp>
        <p:nvSpPr>
          <p:cNvPr id="15" name="TextBox 14"/>
          <p:cNvSpPr txBox="1"/>
          <p:nvPr/>
        </p:nvSpPr>
        <p:spPr>
          <a:xfrm>
            <a:off x="8172547" y="6029028"/>
            <a:ext cx="595235" cy="461665"/>
          </a:xfrm>
          <a:prstGeom prst="rect">
            <a:avLst/>
          </a:prstGeom>
          <a:noFill/>
        </p:spPr>
        <p:txBody>
          <a:bodyPr wrap="none" rtlCol="0">
            <a:spAutoFit/>
          </a:bodyPr>
          <a:lstStyle/>
          <a:p>
            <a:r>
              <a:rPr lang="en-US" dirty="0" smtClean="0"/>
              <a:t>2 s</a:t>
            </a:r>
            <a:endParaRPr lang="en-US" dirty="0"/>
          </a:p>
        </p:txBody>
      </p:sp>
      <p:sp>
        <p:nvSpPr>
          <p:cNvPr id="17" name="TextBox 16"/>
          <p:cNvSpPr txBox="1"/>
          <p:nvPr/>
        </p:nvSpPr>
        <p:spPr>
          <a:xfrm>
            <a:off x="7448745" y="6262188"/>
            <a:ext cx="766105" cy="461665"/>
          </a:xfrm>
          <a:prstGeom prst="rect">
            <a:avLst/>
          </a:prstGeom>
          <a:noFill/>
        </p:spPr>
        <p:txBody>
          <a:bodyPr wrap="none" rtlCol="0">
            <a:spAutoFit/>
          </a:bodyPr>
          <a:lstStyle/>
          <a:p>
            <a:r>
              <a:rPr lang="en-US" dirty="0" smtClean="0"/>
              <a:t>time</a:t>
            </a:r>
            <a:endParaRPr lang="en-US" dirty="0"/>
          </a:p>
        </p:txBody>
      </p:sp>
      <p:sp>
        <p:nvSpPr>
          <p:cNvPr id="18" name="TextBox 17"/>
          <p:cNvSpPr txBox="1"/>
          <p:nvPr/>
        </p:nvSpPr>
        <p:spPr>
          <a:xfrm>
            <a:off x="5428314" y="3753810"/>
            <a:ext cx="1844225" cy="461665"/>
          </a:xfrm>
          <a:prstGeom prst="rect">
            <a:avLst/>
          </a:prstGeom>
          <a:solidFill>
            <a:srgbClr val="FFFFFF"/>
          </a:solidFill>
        </p:spPr>
        <p:txBody>
          <a:bodyPr wrap="none" rtlCol="0">
            <a:spAutoFit/>
          </a:bodyPr>
          <a:lstStyle/>
          <a:p>
            <a:r>
              <a:rPr lang="en-US" dirty="0" smtClean="0"/>
              <a:t>acceleration</a:t>
            </a:r>
            <a:endParaRPr lang="en-US" dirty="0"/>
          </a:p>
        </p:txBody>
      </p:sp>
      <p:sp>
        <p:nvSpPr>
          <p:cNvPr id="19" name="TextBox 18"/>
          <p:cNvSpPr txBox="1"/>
          <p:nvPr/>
        </p:nvSpPr>
        <p:spPr>
          <a:xfrm>
            <a:off x="5519073" y="5643459"/>
            <a:ext cx="937126" cy="461665"/>
          </a:xfrm>
          <a:prstGeom prst="rect">
            <a:avLst/>
          </a:prstGeom>
          <a:noFill/>
        </p:spPr>
        <p:txBody>
          <a:bodyPr wrap="none" rtlCol="0">
            <a:spAutoFit/>
          </a:bodyPr>
          <a:lstStyle/>
          <a:p>
            <a:r>
              <a:rPr lang="en-US" dirty="0" smtClean="0"/>
              <a:t>0 m/s</a:t>
            </a:r>
            <a:endParaRPr lang="en-US" dirty="0"/>
          </a:p>
        </p:txBody>
      </p:sp>
      <p:sp>
        <p:nvSpPr>
          <p:cNvPr id="20" name="TextBox 19"/>
          <p:cNvSpPr txBox="1"/>
          <p:nvPr/>
        </p:nvSpPr>
        <p:spPr>
          <a:xfrm>
            <a:off x="6176771" y="6029024"/>
            <a:ext cx="595235" cy="461665"/>
          </a:xfrm>
          <a:prstGeom prst="rect">
            <a:avLst/>
          </a:prstGeom>
          <a:noFill/>
        </p:spPr>
        <p:txBody>
          <a:bodyPr wrap="none" rtlCol="0">
            <a:spAutoFit/>
          </a:bodyPr>
          <a:lstStyle/>
          <a:p>
            <a:r>
              <a:rPr lang="en-US" dirty="0"/>
              <a:t>0</a:t>
            </a:r>
            <a:r>
              <a:rPr lang="en-US" dirty="0" smtClean="0"/>
              <a:t> s</a:t>
            </a:r>
            <a:endParaRPr lang="en-US" dirty="0"/>
          </a:p>
        </p:txBody>
      </p:sp>
      <p:sp>
        <p:nvSpPr>
          <p:cNvPr id="22" name="TextBox 21"/>
          <p:cNvSpPr txBox="1"/>
          <p:nvPr/>
        </p:nvSpPr>
        <p:spPr>
          <a:xfrm>
            <a:off x="5226475" y="4472226"/>
            <a:ext cx="1222410" cy="461665"/>
          </a:xfrm>
          <a:prstGeom prst="rect">
            <a:avLst/>
          </a:prstGeom>
          <a:noFill/>
        </p:spPr>
        <p:txBody>
          <a:bodyPr wrap="none" rtlCol="0">
            <a:spAutoFit/>
          </a:bodyPr>
          <a:lstStyle/>
          <a:p>
            <a:r>
              <a:rPr lang="en-US" dirty="0" smtClean="0"/>
              <a:t>10 m/s</a:t>
            </a:r>
            <a:r>
              <a:rPr lang="en-US" baseline="30000" dirty="0" smtClean="0"/>
              <a:t>2</a:t>
            </a:r>
            <a:endParaRPr lang="en-US" dirty="0"/>
          </a:p>
        </p:txBody>
      </p:sp>
      <p:cxnSp>
        <p:nvCxnSpPr>
          <p:cNvPr id="23" name="Straight Connector 22"/>
          <p:cNvCxnSpPr/>
          <p:nvPr/>
        </p:nvCxnSpPr>
        <p:spPr bwMode="auto">
          <a:xfrm rot="5400000" flipV="1">
            <a:off x="6539637" y="5184479"/>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Straight Connector 23"/>
          <p:cNvCxnSpPr/>
          <p:nvPr/>
        </p:nvCxnSpPr>
        <p:spPr bwMode="auto">
          <a:xfrm rot="5400000" flipV="1">
            <a:off x="6517198" y="4615285"/>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Straight Connector 27"/>
          <p:cNvCxnSpPr/>
          <p:nvPr/>
        </p:nvCxnSpPr>
        <p:spPr bwMode="auto">
          <a:xfrm>
            <a:off x="6466383" y="4713371"/>
            <a:ext cx="2105337"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 name="Rectangle 28"/>
          <p:cNvSpPr/>
          <p:nvPr/>
        </p:nvSpPr>
        <p:spPr bwMode="auto">
          <a:xfrm>
            <a:off x="7301833" y="4729367"/>
            <a:ext cx="1203048" cy="121994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31625897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Quantitative Tools: Free fall and projectile motion</a:t>
            </a:r>
          </a:p>
        </p:txBody>
      </p:sp>
      <p:sp>
        <p:nvSpPr>
          <p:cNvPr id="7" name="Content Placeholder 6"/>
          <p:cNvSpPr>
            <a:spLocks noGrp="1"/>
          </p:cNvSpPr>
          <p:nvPr>
            <p:ph idx="1"/>
          </p:nvPr>
        </p:nvSpPr>
        <p:spPr>
          <a:xfrm>
            <a:off x="365125" y="2368296"/>
            <a:ext cx="8207856" cy="4233672"/>
          </a:xfrm>
        </p:spPr>
        <p:txBody>
          <a:bodyPr/>
          <a:lstStyle/>
          <a:p>
            <a:r>
              <a:rPr lang="en-US" dirty="0"/>
              <a:t>The magnitude </a:t>
            </a:r>
            <a:r>
              <a:rPr lang="en-US" i="1" dirty="0"/>
              <a:t>g</a:t>
            </a:r>
            <a:r>
              <a:rPr lang="en-US" dirty="0"/>
              <a:t> of the downward acceleration due to gravity is</a:t>
            </a:r>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8" name="Text Placeholder 7"/>
          <p:cNvSpPr>
            <a:spLocks noGrp="1"/>
          </p:cNvSpPr>
          <p:nvPr>
            <p:ph type="body" sz="quarter" idx="11"/>
          </p:nvPr>
        </p:nvSpPr>
        <p:spPr/>
        <p:txBody>
          <a:bodyPr/>
          <a:lstStyle/>
          <a:p>
            <a:r>
              <a:rPr lang="en-US" dirty="0"/>
              <a:t>Chapter 3: </a:t>
            </a:r>
            <a:r>
              <a:rPr lang="en-US" dirty="0" smtClean="0"/>
              <a:t>Summary</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747417451"/>
              </p:ext>
            </p:extLst>
          </p:nvPr>
        </p:nvGraphicFramePr>
        <p:xfrm>
          <a:off x="1498600" y="3557588"/>
          <a:ext cx="6146800" cy="546100"/>
        </p:xfrm>
        <a:graphic>
          <a:graphicData uri="http://schemas.openxmlformats.org/presentationml/2006/ole">
            <mc:AlternateContent xmlns:mc="http://schemas.openxmlformats.org/markup-compatibility/2006">
              <mc:Choice xmlns:v="urn:schemas-microsoft-com:vml" Requires="v">
                <p:oleObj spid="_x0000_s60655" name="Equation" r:id="rId3" imgW="6146800" imgH="546100" progId="Equation.DSMT4">
                  <p:embed/>
                </p:oleObj>
              </mc:Choice>
              <mc:Fallback>
                <p:oleObj name="Equation" r:id="rId3" imgW="6146800" imgH="546100" progId="Equation.DSMT4">
                  <p:embed/>
                  <p:pic>
                    <p:nvPicPr>
                      <p:cNvPr id="0" name=""/>
                      <p:cNvPicPr/>
                      <p:nvPr/>
                    </p:nvPicPr>
                    <p:blipFill>
                      <a:blip r:embed="rId4"/>
                      <a:stretch>
                        <a:fillRect/>
                      </a:stretch>
                    </p:blipFill>
                    <p:spPr>
                      <a:xfrm>
                        <a:off x="1498600" y="3557588"/>
                        <a:ext cx="6146800" cy="546100"/>
                      </a:xfrm>
                      <a:prstGeom prst="rect">
                        <a:avLst/>
                      </a:prstGeom>
                    </p:spPr>
                  </p:pic>
                </p:oleObj>
              </mc:Fallback>
            </mc:AlternateContent>
          </a:graphicData>
        </a:graphic>
      </p:graphicFrame>
    </p:spTree>
    <p:extLst>
      <p:ext uri="{BB962C8B-B14F-4D97-AF65-F5344CB8AC3E}">
        <p14:creationId xmlns:p14="http://schemas.microsoft.com/office/powerpoint/2010/main" val="9931383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Concepts: Motion along an inclined plane</a:t>
            </a:r>
          </a:p>
        </p:txBody>
      </p:sp>
      <p:sp>
        <p:nvSpPr>
          <p:cNvPr id="7" name="Content Placeholder 6"/>
          <p:cNvSpPr>
            <a:spLocks noGrp="1"/>
          </p:cNvSpPr>
          <p:nvPr>
            <p:ph idx="1"/>
          </p:nvPr>
        </p:nvSpPr>
        <p:spPr>
          <a:xfrm>
            <a:off x="365125" y="1874520"/>
            <a:ext cx="8229600" cy="4324256"/>
          </a:xfrm>
        </p:spPr>
        <p:txBody>
          <a:bodyPr/>
          <a:lstStyle/>
          <a:p>
            <a:r>
              <a:rPr lang="en-US" dirty="0"/>
              <a:t>An object moving up or down an inclined plane on which friction is negligible has a constant acceleration that is directed parallel to the surface of the plane and points downward along the surface</a:t>
            </a:r>
            <a:r>
              <a:rPr lang="en-US" dirty="0" smtClean="0"/>
              <a:t>.</a:t>
            </a:r>
          </a:p>
          <a:p>
            <a:r>
              <a:rPr lang="en-US" dirty="0" smtClean="0"/>
              <a:t>The </a:t>
            </a:r>
            <a:r>
              <a:rPr lang="en-US" i="1" dirty="0"/>
              <a:t>x</a:t>
            </a:r>
            <a:r>
              <a:rPr lang="en-US" dirty="0"/>
              <a:t> component of acceleration </a:t>
            </a:r>
            <a:r>
              <a:rPr lang="en-US" i="1" dirty="0"/>
              <a:t>a</a:t>
            </a:r>
            <a:r>
              <a:rPr lang="en-US" i="1" baseline="-25000" dirty="0"/>
              <a:t>x</a:t>
            </a:r>
            <a:r>
              <a:rPr lang="en-US" dirty="0"/>
              <a:t> for an object moving on an inclined plane that rises at an angle </a:t>
            </a:r>
            <a:r>
              <a:rPr lang="en-US" i="1" dirty="0" err="1"/>
              <a:t>θ</a:t>
            </a:r>
            <a:r>
              <a:rPr lang="en-US" i="1" dirty="0"/>
              <a:t> </a:t>
            </a:r>
            <a:r>
              <a:rPr lang="en-US" dirty="0"/>
              <a:t>above the horizontal is</a:t>
            </a:r>
          </a:p>
          <a:p>
            <a:pPr marL="0" indent="0" algn="ctr">
              <a:buNone/>
            </a:pPr>
            <a:r>
              <a:rPr lang="en-US" i="1" dirty="0"/>
              <a:t>a</a:t>
            </a:r>
            <a:r>
              <a:rPr lang="en-US" i="1" baseline="-25000" dirty="0"/>
              <a:t>x </a:t>
            </a:r>
            <a:r>
              <a:rPr lang="en-US" i="1" dirty="0"/>
              <a:t>= </a:t>
            </a:r>
            <a:r>
              <a:rPr lang="en-US" dirty="0"/>
              <a:t>+</a:t>
            </a:r>
            <a:r>
              <a:rPr lang="en-US" i="1" dirty="0"/>
              <a:t>g </a:t>
            </a:r>
            <a:r>
              <a:rPr lang="en-US" dirty="0"/>
              <a:t>sin </a:t>
            </a:r>
            <a:r>
              <a:rPr lang="en-US" i="1" dirty="0" err="1"/>
              <a:t>θ</a:t>
            </a:r>
            <a:endParaRPr lang="en-US" dirty="0"/>
          </a:p>
          <a:p>
            <a:pPr marL="342900" lvl="1" indent="0">
              <a:buNone/>
            </a:pPr>
            <a:r>
              <a:rPr lang="en-US" dirty="0"/>
              <a:t>when the </a:t>
            </a:r>
            <a:r>
              <a:rPr lang="en-US" i="1" dirty="0"/>
              <a:t>x</a:t>
            </a:r>
            <a:r>
              <a:rPr lang="en-US" dirty="0"/>
              <a:t> axis is directed downward along the plane</a:t>
            </a:r>
            <a:r>
              <a:rPr lang="en-US" dirty="0" smtClean="0"/>
              <a:t>.</a:t>
            </a:r>
            <a:endParaRPr lang="en-US" dirty="0"/>
          </a:p>
        </p:txBody>
      </p:sp>
      <p:sp>
        <p:nvSpPr>
          <p:cNvPr id="3" name="Footer Placeholder 2"/>
          <p:cNvSpPr>
            <a:spLocks noGrp="1"/>
          </p:cNvSpPr>
          <p:nvPr>
            <p:ph type="ftr" sz="quarter" idx="10"/>
          </p:nvPr>
        </p:nvSpPr>
        <p:spPr/>
        <p:txBody>
          <a:bodyPr/>
          <a:lstStyle/>
          <a:p>
            <a:r>
              <a:rPr lang="en-GB" dirty="0" smtClean="0"/>
              <a:t>© 2015 Pearson Education, Inc. </a:t>
            </a:r>
            <a:endParaRPr lang="en-GB" dirty="0"/>
          </a:p>
        </p:txBody>
      </p:sp>
      <p:sp>
        <p:nvSpPr>
          <p:cNvPr id="8" name="Text Placeholder 7"/>
          <p:cNvSpPr>
            <a:spLocks noGrp="1"/>
          </p:cNvSpPr>
          <p:nvPr>
            <p:ph type="body" sz="quarter" idx="11"/>
          </p:nvPr>
        </p:nvSpPr>
        <p:spPr/>
        <p:txBody>
          <a:bodyPr/>
          <a:lstStyle/>
          <a:p>
            <a:r>
              <a:rPr lang="en-US" dirty="0"/>
              <a:t>Chapter 3: </a:t>
            </a:r>
            <a:r>
              <a:rPr lang="en-US" dirty="0" smtClean="0"/>
              <a:t>Summary</a:t>
            </a:r>
            <a:endParaRPr lang="en-US" dirty="0"/>
          </a:p>
        </p:txBody>
      </p:sp>
    </p:spTree>
    <p:extLst>
      <p:ext uri="{BB962C8B-B14F-4D97-AF65-F5344CB8AC3E}">
        <p14:creationId xmlns:p14="http://schemas.microsoft.com/office/powerpoint/2010/main" val="9784084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365124" y="1170432"/>
            <a:ext cx="8958497" cy="5422392"/>
          </a:xfrm>
        </p:spPr>
        <p:txBody>
          <a:bodyPr/>
          <a:lstStyle/>
          <a:p>
            <a:pPr marL="0" indent="0">
              <a:buNone/>
            </a:pPr>
            <a:r>
              <a:rPr lang="en-US" dirty="0"/>
              <a:t>G</a:t>
            </a:r>
            <a:r>
              <a:rPr lang="en-US" dirty="0" smtClean="0"/>
              <a:t>raphical </a:t>
            </a:r>
            <a:r>
              <a:rPr lang="en-US" dirty="0"/>
              <a:t>and mathematical ways of representing motion</a:t>
            </a:r>
            <a:r>
              <a:rPr lang="en-US" dirty="0" smtClean="0"/>
              <a:t>.</a:t>
            </a:r>
            <a:endParaRPr lang="en-US" dirty="0"/>
          </a:p>
        </p:txBody>
      </p:sp>
      <p:sp>
        <p:nvSpPr>
          <p:cNvPr id="12" name="Text Placeholder 11"/>
          <p:cNvSpPr>
            <a:spLocks noGrp="1"/>
          </p:cNvSpPr>
          <p:nvPr>
            <p:ph type="body" sz="quarter" idx="11"/>
          </p:nvPr>
        </p:nvSpPr>
        <p:spPr/>
        <p:txBody>
          <a:bodyPr/>
          <a:lstStyle/>
          <a:p>
            <a:r>
              <a:rPr lang="en-US" dirty="0"/>
              <a:t>Chapter </a:t>
            </a:r>
            <a:r>
              <a:rPr lang="en-US" dirty="0" smtClean="0"/>
              <a:t>3 Acceleration</a:t>
            </a:r>
          </a:p>
          <a:p>
            <a:r>
              <a:rPr lang="en-US" dirty="0" smtClean="0">
                <a:solidFill>
                  <a:srgbClr val="FFFFFF"/>
                </a:solidFill>
              </a:rPr>
              <a:t>Representations </a:t>
            </a:r>
            <a:r>
              <a:rPr lang="en-US" dirty="0">
                <a:solidFill>
                  <a:srgbClr val="FFFFFF"/>
                </a:solidFill>
              </a:rPr>
              <a:t>of </a:t>
            </a:r>
            <a:r>
              <a:rPr lang="en-US" dirty="0" smtClean="0">
                <a:solidFill>
                  <a:srgbClr val="FFFFFF"/>
                </a:solidFill>
              </a:rPr>
              <a:t>motion</a:t>
            </a:r>
            <a:endParaRPr lang="en-US" dirty="0">
              <a:solidFill>
                <a:srgbClr val="FFFFFF"/>
              </a:solidFill>
            </a:endParaRPr>
          </a:p>
        </p:txBody>
      </p:sp>
      <p:pic>
        <p:nvPicPr>
          <p:cNvPr id="15" name="Picture 14" descr="02_29_Figure.jpg"/>
          <p:cNvPicPr>
            <a:picLocks noChangeAspect="1"/>
          </p:cNvPicPr>
          <p:nvPr/>
        </p:nvPicPr>
        <p:blipFill rotWithShape="1">
          <a:blip r:embed="rId4">
            <a:extLst>
              <a:ext uri="{28A0092B-C50C-407E-A947-70E740481C1C}">
                <a14:useLocalDpi xmlns:a14="http://schemas.microsoft.com/office/drawing/2010/main" val="0"/>
              </a:ext>
            </a:extLst>
          </a:blip>
          <a:srcRect b="2551"/>
          <a:stretch/>
        </p:blipFill>
        <p:spPr>
          <a:xfrm>
            <a:off x="2602622" y="1761663"/>
            <a:ext cx="2499666" cy="4160520"/>
          </a:xfrm>
          <a:prstGeom prst="rect">
            <a:avLst/>
          </a:prstGeom>
        </p:spPr>
      </p:pic>
      <p:sp>
        <p:nvSpPr>
          <p:cNvPr id="16" name="Footer Placeholder 15"/>
          <p:cNvSpPr>
            <a:spLocks noGrp="1"/>
          </p:cNvSpPr>
          <p:nvPr>
            <p:ph type="ftr" sz="quarter" idx="10"/>
          </p:nvPr>
        </p:nvSpPr>
        <p:spPr/>
        <p:txBody>
          <a:bodyPr/>
          <a:lstStyle/>
          <a:p>
            <a:r>
              <a:rPr lang="en-GB" dirty="0" smtClean="0"/>
              <a:t>© 2015 Pearson Education, Inc. </a:t>
            </a:r>
            <a:endParaRPr lang="en-GB" dirty="0"/>
          </a:p>
        </p:txBody>
      </p:sp>
      <p:sp>
        <p:nvSpPr>
          <p:cNvPr id="2" name="TextBox 1"/>
          <p:cNvSpPr txBox="1"/>
          <p:nvPr/>
        </p:nvSpPr>
        <p:spPr>
          <a:xfrm>
            <a:off x="738744" y="2225678"/>
            <a:ext cx="1828420" cy="1015663"/>
          </a:xfrm>
          <a:prstGeom prst="rect">
            <a:avLst/>
          </a:prstGeom>
          <a:noFill/>
        </p:spPr>
        <p:txBody>
          <a:bodyPr wrap="none" rtlCol="0">
            <a:spAutoFit/>
          </a:bodyPr>
          <a:lstStyle/>
          <a:p>
            <a:pPr algn="ctr"/>
            <a:r>
              <a:rPr lang="en-US" sz="2000" dirty="0" smtClean="0">
                <a:latin typeface="Times New Roman"/>
                <a:cs typeface="Times New Roman"/>
              </a:rPr>
              <a:t>velocity is the</a:t>
            </a:r>
            <a:br>
              <a:rPr lang="en-US" sz="2000" dirty="0" smtClean="0">
                <a:latin typeface="Times New Roman"/>
                <a:cs typeface="Times New Roman"/>
              </a:rPr>
            </a:br>
            <a:r>
              <a:rPr lang="en-US" sz="2000" dirty="0" smtClean="0">
                <a:solidFill>
                  <a:srgbClr val="FF0000"/>
                </a:solidFill>
                <a:latin typeface="Times New Roman"/>
                <a:cs typeface="Times New Roman"/>
              </a:rPr>
              <a:t>derivative</a:t>
            </a:r>
            <a:r>
              <a:rPr lang="en-US" sz="2000" dirty="0" smtClean="0">
                <a:latin typeface="Times New Roman"/>
                <a:cs typeface="Times New Roman"/>
              </a:rPr>
              <a:t> </a:t>
            </a:r>
            <a:br>
              <a:rPr lang="en-US" sz="2000" dirty="0" smtClean="0">
                <a:latin typeface="Times New Roman"/>
                <a:cs typeface="Times New Roman"/>
              </a:rPr>
            </a:br>
            <a:r>
              <a:rPr lang="en-US" sz="2000" dirty="0" smtClean="0">
                <a:latin typeface="Times New Roman"/>
                <a:cs typeface="Times New Roman"/>
              </a:rPr>
              <a:t>of displacement</a:t>
            </a:r>
            <a:endParaRPr lang="en-US" sz="2000" dirty="0">
              <a:latin typeface="Times New Roman"/>
              <a:cs typeface="Times New Roman"/>
            </a:endParaRPr>
          </a:p>
        </p:txBody>
      </p:sp>
      <p:sp>
        <p:nvSpPr>
          <p:cNvPr id="9" name="TextBox 8"/>
          <p:cNvSpPr txBox="1"/>
          <p:nvPr/>
        </p:nvSpPr>
        <p:spPr>
          <a:xfrm>
            <a:off x="324162" y="4634783"/>
            <a:ext cx="2150473" cy="1015663"/>
          </a:xfrm>
          <a:prstGeom prst="rect">
            <a:avLst/>
          </a:prstGeom>
          <a:noFill/>
        </p:spPr>
        <p:txBody>
          <a:bodyPr wrap="none" rtlCol="0">
            <a:spAutoFit/>
          </a:bodyPr>
          <a:lstStyle/>
          <a:p>
            <a:pPr algn="ctr"/>
            <a:r>
              <a:rPr lang="en-US" sz="2000" dirty="0" smtClean="0">
                <a:latin typeface="Times New Roman"/>
                <a:cs typeface="Times New Roman"/>
              </a:rPr>
              <a:t>displacement is the</a:t>
            </a:r>
            <a:br>
              <a:rPr lang="en-US" sz="2000" dirty="0" smtClean="0">
                <a:latin typeface="Times New Roman"/>
                <a:cs typeface="Times New Roman"/>
              </a:rPr>
            </a:br>
            <a:r>
              <a:rPr lang="en-US" sz="2000" dirty="0" smtClean="0">
                <a:solidFill>
                  <a:srgbClr val="FF0000"/>
                </a:solidFill>
                <a:latin typeface="Times New Roman"/>
                <a:cs typeface="Times New Roman"/>
              </a:rPr>
              <a:t>integral</a:t>
            </a:r>
            <a:r>
              <a:rPr lang="en-US" sz="2000" dirty="0" smtClean="0">
                <a:latin typeface="Times New Roman"/>
                <a:cs typeface="Times New Roman"/>
              </a:rPr>
              <a:t/>
            </a:r>
            <a:br>
              <a:rPr lang="en-US" sz="2000" dirty="0" smtClean="0">
                <a:latin typeface="Times New Roman"/>
                <a:cs typeface="Times New Roman"/>
              </a:rPr>
            </a:br>
            <a:r>
              <a:rPr lang="en-US" sz="2000" dirty="0" smtClean="0">
                <a:latin typeface="Times New Roman"/>
                <a:cs typeface="Times New Roman"/>
              </a:rPr>
              <a:t>of velocity</a:t>
            </a:r>
            <a:endParaRPr lang="en-US" sz="2000" dirty="0">
              <a:latin typeface="Times New Roman"/>
              <a:cs typeface="Times New Roman"/>
            </a:endParaRPr>
          </a:p>
        </p:txBody>
      </p:sp>
      <p:sp>
        <p:nvSpPr>
          <p:cNvPr id="3" name="TextBox 2"/>
          <p:cNvSpPr txBox="1"/>
          <p:nvPr/>
        </p:nvSpPr>
        <p:spPr>
          <a:xfrm>
            <a:off x="3073042" y="5137121"/>
            <a:ext cx="184666" cy="461665"/>
          </a:xfrm>
          <a:prstGeom prst="rect">
            <a:avLst/>
          </a:prstGeom>
          <a:noFill/>
        </p:spPr>
        <p:txBody>
          <a:bodyPr wrap="none" rtlCol="0">
            <a:spAutoFit/>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428943820"/>
              </p:ext>
            </p:extLst>
          </p:nvPr>
        </p:nvGraphicFramePr>
        <p:xfrm>
          <a:off x="682047" y="3393114"/>
          <a:ext cx="1876134" cy="869939"/>
        </p:xfrm>
        <a:graphic>
          <a:graphicData uri="http://schemas.openxmlformats.org/presentationml/2006/ole">
            <mc:AlternateContent xmlns:mc="http://schemas.openxmlformats.org/markup-compatibility/2006">
              <mc:Choice xmlns:v="urn:schemas-microsoft-com:vml" Requires="v">
                <p:oleObj spid="_x0000_s143523" name="Equation" r:id="rId5" imgW="2273300" imgH="1054100" progId="Equation.3">
                  <p:embed/>
                </p:oleObj>
              </mc:Choice>
              <mc:Fallback>
                <p:oleObj name="Equation" r:id="rId5" imgW="2273300" imgH="1054100" progId="Equation.3">
                  <p:embed/>
                  <p:pic>
                    <p:nvPicPr>
                      <p:cNvPr id="0" name=""/>
                      <p:cNvPicPr/>
                      <p:nvPr/>
                    </p:nvPicPr>
                    <p:blipFill>
                      <a:blip r:embed="rId6"/>
                      <a:stretch>
                        <a:fillRect/>
                      </a:stretch>
                    </p:blipFill>
                    <p:spPr>
                      <a:xfrm>
                        <a:off x="682047" y="3393114"/>
                        <a:ext cx="1876134" cy="869939"/>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410102827"/>
              </p:ext>
            </p:extLst>
          </p:nvPr>
        </p:nvGraphicFramePr>
        <p:xfrm>
          <a:off x="3306865" y="4553595"/>
          <a:ext cx="1057275" cy="303213"/>
        </p:xfrm>
        <a:graphic>
          <a:graphicData uri="http://schemas.openxmlformats.org/presentationml/2006/ole">
            <mc:AlternateContent xmlns:mc="http://schemas.openxmlformats.org/markup-compatibility/2006">
              <mc:Choice xmlns:v="urn:schemas-microsoft-com:vml" Requires="v">
                <p:oleObj spid="_x0000_s143524" name="Equation" r:id="rId7" imgW="1282700" imgH="368300" progId="Equation.3">
                  <p:embed/>
                </p:oleObj>
              </mc:Choice>
              <mc:Fallback>
                <p:oleObj name="Equation" r:id="rId7" imgW="1282700" imgH="368300" progId="Equation.3">
                  <p:embed/>
                  <p:pic>
                    <p:nvPicPr>
                      <p:cNvPr id="0" name=""/>
                      <p:cNvPicPr/>
                      <p:nvPr/>
                    </p:nvPicPr>
                    <p:blipFill>
                      <a:blip r:embed="rId8"/>
                      <a:stretch>
                        <a:fillRect/>
                      </a:stretch>
                    </p:blipFill>
                    <p:spPr>
                      <a:xfrm>
                        <a:off x="3306865" y="4553595"/>
                        <a:ext cx="1057275" cy="303213"/>
                      </a:xfrm>
                      <a:prstGeom prst="rect">
                        <a:avLst/>
                      </a:prstGeom>
                    </p:spPr>
                  </p:pic>
                </p:oleObj>
              </mc:Fallback>
            </mc:AlternateContent>
          </a:graphicData>
        </a:graphic>
      </p:graphicFrame>
      <p:cxnSp>
        <p:nvCxnSpPr>
          <p:cNvPr id="18" name="Straight Arrow Connector 17"/>
          <p:cNvCxnSpPr/>
          <p:nvPr/>
        </p:nvCxnSpPr>
        <p:spPr bwMode="auto">
          <a:xfrm>
            <a:off x="6455276" y="5978689"/>
            <a:ext cx="2484039" cy="404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Straight Arrow Connector 18"/>
          <p:cNvCxnSpPr/>
          <p:nvPr/>
        </p:nvCxnSpPr>
        <p:spPr bwMode="auto">
          <a:xfrm flipH="1" flipV="1">
            <a:off x="6432965" y="3576270"/>
            <a:ext cx="22312" cy="239107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p:cNvCxnSpPr/>
          <p:nvPr/>
        </p:nvCxnSpPr>
        <p:spPr bwMode="auto">
          <a:xfrm flipV="1">
            <a:off x="7305749" y="5819925"/>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p:nvCxnSpPr>
        <p:spPr bwMode="auto">
          <a:xfrm flipV="1">
            <a:off x="8490055" y="5836243"/>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p:cNvSpPr txBox="1"/>
          <p:nvPr/>
        </p:nvSpPr>
        <p:spPr>
          <a:xfrm>
            <a:off x="7033599" y="6024049"/>
            <a:ext cx="595235" cy="461665"/>
          </a:xfrm>
          <a:prstGeom prst="rect">
            <a:avLst/>
          </a:prstGeom>
          <a:noFill/>
        </p:spPr>
        <p:txBody>
          <a:bodyPr wrap="none" rtlCol="0">
            <a:spAutoFit/>
          </a:bodyPr>
          <a:lstStyle/>
          <a:p>
            <a:r>
              <a:rPr lang="en-US" dirty="0" smtClean="0"/>
              <a:t>1 s</a:t>
            </a:r>
            <a:endParaRPr lang="en-US" dirty="0"/>
          </a:p>
        </p:txBody>
      </p:sp>
      <p:sp>
        <p:nvSpPr>
          <p:cNvPr id="23" name="TextBox 22"/>
          <p:cNvSpPr txBox="1"/>
          <p:nvPr/>
        </p:nvSpPr>
        <p:spPr>
          <a:xfrm>
            <a:off x="8172547" y="6029028"/>
            <a:ext cx="595235" cy="461665"/>
          </a:xfrm>
          <a:prstGeom prst="rect">
            <a:avLst/>
          </a:prstGeom>
          <a:noFill/>
        </p:spPr>
        <p:txBody>
          <a:bodyPr wrap="none" rtlCol="0">
            <a:spAutoFit/>
          </a:bodyPr>
          <a:lstStyle/>
          <a:p>
            <a:r>
              <a:rPr lang="en-US" dirty="0" smtClean="0"/>
              <a:t>2 s</a:t>
            </a:r>
            <a:endParaRPr lang="en-US" dirty="0"/>
          </a:p>
        </p:txBody>
      </p:sp>
      <p:sp>
        <p:nvSpPr>
          <p:cNvPr id="24" name="TextBox 23"/>
          <p:cNvSpPr txBox="1"/>
          <p:nvPr/>
        </p:nvSpPr>
        <p:spPr>
          <a:xfrm>
            <a:off x="7448745" y="6262188"/>
            <a:ext cx="766105" cy="461665"/>
          </a:xfrm>
          <a:prstGeom prst="rect">
            <a:avLst/>
          </a:prstGeom>
          <a:noFill/>
        </p:spPr>
        <p:txBody>
          <a:bodyPr wrap="none" rtlCol="0">
            <a:spAutoFit/>
          </a:bodyPr>
          <a:lstStyle/>
          <a:p>
            <a:r>
              <a:rPr lang="en-US" dirty="0" smtClean="0"/>
              <a:t>time</a:t>
            </a:r>
            <a:endParaRPr lang="en-US" dirty="0"/>
          </a:p>
        </p:txBody>
      </p:sp>
      <p:sp>
        <p:nvSpPr>
          <p:cNvPr id="25" name="TextBox 24"/>
          <p:cNvSpPr txBox="1"/>
          <p:nvPr/>
        </p:nvSpPr>
        <p:spPr>
          <a:xfrm>
            <a:off x="5428314" y="3753810"/>
            <a:ext cx="1844225" cy="461665"/>
          </a:xfrm>
          <a:prstGeom prst="rect">
            <a:avLst/>
          </a:prstGeom>
          <a:solidFill>
            <a:srgbClr val="FFFFFF"/>
          </a:solidFill>
        </p:spPr>
        <p:txBody>
          <a:bodyPr wrap="none" rtlCol="0">
            <a:spAutoFit/>
          </a:bodyPr>
          <a:lstStyle/>
          <a:p>
            <a:r>
              <a:rPr lang="en-US" dirty="0" smtClean="0"/>
              <a:t>acceleration</a:t>
            </a:r>
            <a:endParaRPr lang="en-US" dirty="0"/>
          </a:p>
        </p:txBody>
      </p:sp>
      <p:sp>
        <p:nvSpPr>
          <p:cNvPr id="26" name="TextBox 25"/>
          <p:cNvSpPr txBox="1"/>
          <p:nvPr/>
        </p:nvSpPr>
        <p:spPr>
          <a:xfrm>
            <a:off x="5519073" y="5643459"/>
            <a:ext cx="937126" cy="461665"/>
          </a:xfrm>
          <a:prstGeom prst="rect">
            <a:avLst/>
          </a:prstGeom>
          <a:noFill/>
        </p:spPr>
        <p:txBody>
          <a:bodyPr wrap="none" rtlCol="0">
            <a:spAutoFit/>
          </a:bodyPr>
          <a:lstStyle/>
          <a:p>
            <a:r>
              <a:rPr lang="en-US" dirty="0" smtClean="0"/>
              <a:t>0 m/s</a:t>
            </a:r>
            <a:endParaRPr lang="en-US" dirty="0"/>
          </a:p>
        </p:txBody>
      </p:sp>
      <p:sp>
        <p:nvSpPr>
          <p:cNvPr id="27" name="TextBox 26"/>
          <p:cNvSpPr txBox="1"/>
          <p:nvPr/>
        </p:nvSpPr>
        <p:spPr>
          <a:xfrm>
            <a:off x="6176771" y="6029024"/>
            <a:ext cx="595235" cy="461665"/>
          </a:xfrm>
          <a:prstGeom prst="rect">
            <a:avLst/>
          </a:prstGeom>
          <a:noFill/>
        </p:spPr>
        <p:txBody>
          <a:bodyPr wrap="none" rtlCol="0">
            <a:spAutoFit/>
          </a:bodyPr>
          <a:lstStyle/>
          <a:p>
            <a:r>
              <a:rPr lang="en-US" dirty="0"/>
              <a:t>0</a:t>
            </a:r>
            <a:r>
              <a:rPr lang="en-US" dirty="0" smtClean="0"/>
              <a:t> s</a:t>
            </a:r>
            <a:endParaRPr lang="en-US" dirty="0"/>
          </a:p>
        </p:txBody>
      </p:sp>
      <p:sp>
        <p:nvSpPr>
          <p:cNvPr id="28" name="TextBox 27"/>
          <p:cNvSpPr txBox="1"/>
          <p:nvPr/>
        </p:nvSpPr>
        <p:spPr>
          <a:xfrm>
            <a:off x="5226475" y="4472226"/>
            <a:ext cx="1222410" cy="461665"/>
          </a:xfrm>
          <a:prstGeom prst="rect">
            <a:avLst/>
          </a:prstGeom>
          <a:noFill/>
        </p:spPr>
        <p:txBody>
          <a:bodyPr wrap="none" rtlCol="0">
            <a:spAutoFit/>
          </a:bodyPr>
          <a:lstStyle/>
          <a:p>
            <a:r>
              <a:rPr lang="en-US" dirty="0" smtClean="0"/>
              <a:t>10 m/s</a:t>
            </a:r>
            <a:r>
              <a:rPr lang="en-US" baseline="30000" dirty="0" smtClean="0"/>
              <a:t>2</a:t>
            </a:r>
            <a:endParaRPr lang="en-US" dirty="0"/>
          </a:p>
        </p:txBody>
      </p:sp>
      <p:cxnSp>
        <p:nvCxnSpPr>
          <p:cNvPr id="29" name="Straight Connector 28"/>
          <p:cNvCxnSpPr/>
          <p:nvPr/>
        </p:nvCxnSpPr>
        <p:spPr bwMode="auto">
          <a:xfrm rot="5400000" flipV="1">
            <a:off x="6539637" y="5184479"/>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rot="5400000" flipV="1">
            <a:off x="6517198" y="4615285"/>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Connector 30"/>
          <p:cNvCxnSpPr/>
          <p:nvPr/>
        </p:nvCxnSpPr>
        <p:spPr bwMode="auto">
          <a:xfrm>
            <a:off x="6466383" y="4713371"/>
            <a:ext cx="2105337"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 name="Rectangle 31"/>
          <p:cNvSpPr/>
          <p:nvPr/>
        </p:nvSpPr>
        <p:spPr bwMode="auto">
          <a:xfrm>
            <a:off x="7301833" y="4729367"/>
            <a:ext cx="1203048" cy="121994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
        <p:nvSpPr>
          <p:cNvPr id="33" name="TextBox 32"/>
          <p:cNvSpPr txBox="1"/>
          <p:nvPr/>
        </p:nvSpPr>
        <p:spPr>
          <a:xfrm>
            <a:off x="6346195" y="1979644"/>
            <a:ext cx="2441694" cy="1200328"/>
          </a:xfrm>
          <a:prstGeom prst="rect">
            <a:avLst/>
          </a:prstGeom>
          <a:noFill/>
        </p:spPr>
        <p:txBody>
          <a:bodyPr wrap="none" rtlCol="0">
            <a:spAutoFit/>
          </a:bodyPr>
          <a:lstStyle/>
          <a:p>
            <a:pPr algn="ctr"/>
            <a:r>
              <a:rPr lang="en-US" dirty="0" smtClean="0">
                <a:latin typeface="Times New Roman"/>
                <a:cs typeface="Times New Roman"/>
              </a:rPr>
              <a:t>change in velocity</a:t>
            </a:r>
            <a:br>
              <a:rPr lang="en-US" dirty="0" smtClean="0">
                <a:latin typeface="Times New Roman"/>
                <a:cs typeface="Times New Roman"/>
              </a:rPr>
            </a:br>
            <a:r>
              <a:rPr lang="en-US" dirty="0" smtClean="0">
                <a:latin typeface="Times New Roman"/>
                <a:cs typeface="Times New Roman"/>
              </a:rPr>
              <a:t> is the </a:t>
            </a:r>
            <a:r>
              <a:rPr lang="en-US" dirty="0" smtClean="0">
                <a:solidFill>
                  <a:srgbClr val="FF0000"/>
                </a:solidFill>
                <a:latin typeface="Times New Roman"/>
                <a:cs typeface="Times New Roman"/>
              </a:rPr>
              <a:t>integral</a:t>
            </a:r>
            <a:r>
              <a:rPr lang="en-US" dirty="0" smtClean="0">
                <a:latin typeface="Times New Roman"/>
                <a:cs typeface="Times New Roman"/>
              </a:rPr>
              <a:t/>
            </a:r>
            <a:br>
              <a:rPr lang="en-US" dirty="0" smtClean="0">
                <a:latin typeface="Times New Roman"/>
                <a:cs typeface="Times New Roman"/>
              </a:rPr>
            </a:br>
            <a:r>
              <a:rPr lang="en-US" dirty="0" smtClean="0">
                <a:latin typeface="Times New Roman"/>
                <a:cs typeface="Times New Roman"/>
              </a:rPr>
              <a:t>of acceleration</a:t>
            </a:r>
            <a:endParaRPr lang="en-US" dirty="0">
              <a:latin typeface="Times New Roman"/>
              <a:cs typeface="Times New Roman"/>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3157518335"/>
              </p:ext>
            </p:extLst>
          </p:nvPr>
        </p:nvGraphicFramePr>
        <p:xfrm>
          <a:off x="7402589" y="3910502"/>
          <a:ext cx="1675040" cy="480380"/>
        </p:xfrm>
        <a:graphic>
          <a:graphicData uri="http://schemas.openxmlformats.org/presentationml/2006/ole">
            <mc:AlternateContent xmlns:mc="http://schemas.openxmlformats.org/markup-compatibility/2006">
              <mc:Choice xmlns:v="urn:schemas-microsoft-com:vml" Requires="v">
                <p:oleObj spid="_x0000_s143525" name="Equation" r:id="rId9" imgW="1282700" imgH="368300" progId="Equation.3">
                  <p:embed/>
                </p:oleObj>
              </mc:Choice>
              <mc:Fallback>
                <p:oleObj name="Equation" r:id="rId9" imgW="1282700" imgH="368300" progId="Equation.3">
                  <p:embed/>
                  <p:pic>
                    <p:nvPicPr>
                      <p:cNvPr id="0" name=""/>
                      <p:cNvPicPr/>
                      <p:nvPr/>
                    </p:nvPicPr>
                    <p:blipFill>
                      <a:blip r:embed="rId10"/>
                      <a:stretch>
                        <a:fillRect/>
                      </a:stretch>
                    </p:blipFill>
                    <p:spPr>
                      <a:xfrm>
                        <a:off x="7402589" y="3910502"/>
                        <a:ext cx="1675040" cy="48038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29174278"/>
              </p:ext>
            </p:extLst>
          </p:nvPr>
        </p:nvGraphicFramePr>
        <p:xfrm>
          <a:off x="5246127" y="2701510"/>
          <a:ext cx="1358900" cy="787400"/>
        </p:xfrm>
        <a:graphic>
          <a:graphicData uri="http://schemas.openxmlformats.org/presentationml/2006/ole">
            <mc:AlternateContent xmlns:mc="http://schemas.openxmlformats.org/markup-compatibility/2006">
              <mc:Choice xmlns:v="urn:schemas-microsoft-com:vml" Requires="v">
                <p:oleObj spid="_x0000_s143526" name="Equation" r:id="rId11" imgW="1358900" imgH="787400" progId="Equation.3">
                  <p:embed/>
                </p:oleObj>
              </mc:Choice>
              <mc:Fallback>
                <p:oleObj name="Equation" r:id="rId11" imgW="1358900" imgH="787400" progId="Equation.3">
                  <p:embed/>
                  <p:pic>
                    <p:nvPicPr>
                      <p:cNvPr id="0" name=""/>
                      <p:cNvPicPr/>
                      <p:nvPr/>
                    </p:nvPicPr>
                    <p:blipFill>
                      <a:blip r:embed="rId12"/>
                      <a:stretch>
                        <a:fillRect/>
                      </a:stretch>
                    </p:blipFill>
                    <p:spPr>
                      <a:xfrm>
                        <a:off x="5246127" y="2701510"/>
                        <a:ext cx="1358900" cy="787400"/>
                      </a:xfrm>
                      <a:prstGeom prst="rect">
                        <a:avLst/>
                      </a:prstGeom>
                    </p:spPr>
                  </p:pic>
                </p:oleObj>
              </mc:Fallback>
            </mc:AlternateContent>
          </a:graphicData>
        </a:graphic>
      </p:graphicFrame>
    </p:spTree>
    <p:extLst>
      <p:ext uri="{BB962C8B-B14F-4D97-AF65-F5344CB8AC3E}">
        <p14:creationId xmlns:p14="http://schemas.microsoft.com/office/powerpoint/2010/main" val="4057787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6" grpId="0"/>
      <p:bldP spid="27" grpId="0"/>
      <p:bldP spid="28" grpId="0"/>
      <p:bldP spid="32"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65125" y="1311407"/>
            <a:ext cx="8525373" cy="5279718"/>
          </a:xfrm>
        </p:spPr>
        <p:txBody>
          <a:bodyPr/>
          <a:lstStyle/>
          <a:p>
            <a:pPr>
              <a:tabLst>
                <a:tab pos="798513" algn="l"/>
              </a:tabLst>
            </a:pPr>
            <a:r>
              <a:rPr lang="en-US" dirty="0" smtClean="0"/>
              <a:t>	The </a:t>
            </a:r>
            <a:r>
              <a:rPr lang="en-US" i="1" dirty="0"/>
              <a:t>x</a:t>
            </a:r>
            <a:r>
              <a:rPr lang="en-US" dirty="0"/>
              <a:t> component of a car’s velocity increases from 0 </a:t>
            </a:r>
            <a:r>
              <a:rPr lang="en-US" dirty="0" smtClean="0"/>
              <a:t>to +5.0 m/s in </a:t>
            </a:r>
            <a:r>
              <a:rPr lang="en-US" dirty="0"/>
              <a:t>1.0 s, and then </a:t>
            </a:r>
            <a:r>
              <a:rPr lang="en-US" dirty="0" smtClean="0"/>
              <a:t>from +5.0 m/s to +10 m/s </a:t>
            </a:r>
            <a:r>
              <a:rPr lang="en-US" dirty="0"/>
              <a:t>in the </a:t>
            </a:r>
            <a:r>
              <a:rPr lang="en-US" dirty="0" smtClean="0"/>
              <a:t>next 2.0 </a:t>
            </a:r>
            <a:r>
              <a:rPr lang="en-US" dirty="0"/>
              <a:t>s. What is the </a:t>
            </a:r>
            <a:r>
              <a:rPr lang="en-US" i="1" dirty="0"/>
              <a:t>x</a:t>
            </a:r>
            <a:r>
              <a:rPr lang="en-US" dirty="0"/>
              <a:t> component of its average acceleration (</a:t>
            </a:r>
            <a:r>
              <a:rPr lang="en-US" i="1" dirty="0"/>
              <a:t>a</a:t>
            </a:r>
            <a:r>
              <a:rPr lang="en-US" dirty="0"/>
              <a:t>) during the first second, (</a:t>
            </a:r>
            <a:r>
              <a:rPr lang="en-US" i="1" dirty="0"/>
              <a:t>b</a:t>
            </a:r>
            <a:r>
              <a:rPr lang="en-US" dirty="0"/>
              <a:t>) during the last 2 seconds, and (</a:t>
            </a:r>
            <a:r>
              <a:rPr lang="en-US" i="1" dirty="0"/>
              <a:t>c</a:t>
            </a:r>
            <a:r>
              <a:rPr lang="en-US" dirty="0"/>
              <a:t>) during the entire 3.0-s interval?</a:t>
            </a:r>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9" name="Text Placeholder 8"/>
          <p:cNvSpPr>
            <a:spLocks noGrp="1"/>
          </p:cNvSpPr>
          <p:nvPr>
            <p:ph type="body" sz="quarter" idx="11"/>
          </p:nvPr>
        </p:nvSpPr>
        <p:spPr/>
        <p:txBody>
          <a:bodyPr/>
          <a:lstStyle/>
          <a:p>
            <a:r>
              <a:rPr lang="en-US" dirty="0"/>
              <a:t>Checkpoint </a:t>
            </a:r>
            <a:r>
              <a:rPr lang="en-US" dirty="0" smtClean="0"/>
              <a:t>3.1</a:t>
            </a:r>
            <a:endParaRPr lang="en-US" dirty="0"/>
          </a:p>
        </p:txBody>
      </p:sp>
      <p:sp>
        <p:nvSpPr>
          <p:cNvPr id="10" name="Text Placeholder 9"/>
          <p:cNvSpPr>
            <a:spLocks noGrp="1"/>
          </p:cNvSpPr>
          <p:nvPr>
            <p:ph type="body" sz="quarter" idx="12"/>
          </p:nvPr>
        </p:nvSpPr>
        <p:spPr/>
        <p:txBody>
          <a:bodyPr/>
          <a:lstStyle/>
          <a:p>
            <a:r>
              <a:rPr lang="en-US" dirty="0" smtClean="0"/>
              <a:t>3.1</a:t>
            </a:r>
            <a:endParaRPr lang="en-US" dirty="0"/>
          </a:p>
        </p:txBody>
      </p:sp>
      <p:cxnSp>
        <p:nvCxnSpPr>
          <p:cNvPr id="24" name="Straight Connector 23"/>
          <p:cNvCxnSpPr/>
          <p:nvPr/>
        </p:nvCxnSpPr>
        <p:spPr bwMode="auto">
          <a:xfrm flipV="1">
            <a:off x="1894642" y="5091758"/>
            <a:ext cx="906248" cy="100694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34" name="Group 33"/>
          <p:cNvGrpSpPr/>
          <p:nvPr/>
        </p:nvGrpSpPr>
        <p:grpSpPr>
          <a:xfrm>
            <a:off x="549286" y="3345366"/>
            <a:ext cx="6011373" cy="3283996"/>
            <a:chOff x="549286" y="3345366"/>
            <a:chExt cx="6011373" cy="3283996"/>
          </a:xfrm>
        </p:grpSpPr>
        <p:cxnSp>
          <p:nvCxnSpPr>
            <p:cNvPr id="3" name="Straight Arrow Connector 2"/>
            <p:cNvCxnSpPr/>
            <p:nvPr/>
          </p:nvCxnSpPr>
          <p:spPr bwMode="auto">
            <a:xfrm>
              <a:off x="1893719" y="6112381"/>
              <a:ext cx="396887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 name="Straight Arrow Connector 5"/>
            <p:cNvCxnSpPr/>
            <p:nvPr/>
          </p:nvCxnSpPr>
          <p:spPr bwMode="auto">
            <a:xfrm flipV="1">
              <a:off x="1893719" y="3345366"/>
              <a:ext cx="0" cy="275567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Straight Connector 10"/>
            <p:cNvCxnSpPr/>
            <p:nvPr/>
          </p:nvCxnSpPr>
          <p:spPr bwMode="auto">
            <a:xfrm flipV="1">
              <a:off x="2744192" y="5953617"/>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flipV="1">
              <a:off x="3928498" y="5969935"/>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Straight Connector 12"/>
            <p:cNvCxnSpPr/>
            <p:nvPr/>
          </p:nvCxnSpPr>
          <p:spPr bwMode="auto">
            <a:xfrm flipV="1">
              <a:off x="5112804" y="5986253"/>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extBox 13"/>
            <p:cNvSpPr txBox="1"/>
            <p:nvPr/>
          </p:nvSpPr>
          <p:spPr>
            <a:xfrm>
              <a:off x="2472042" y="6157741"/>
              <a:ext cx="595235" cy="461665"/>
            </a:xfrm>
            <a:prstGeom prst="rect">
              <a:avLst/>
            </a:prstGeom>
            <a:noFill/>
          </p:spPr>
          <p:txBody>
            <a:bodyPr wrap="none" rtlCol="0">
              <a:spAutoFit/>
            </a:bodyPr>
            <a:lstStyle/>
            <a:p>
              <a:r>
                <a:rPr lang="en-US" dirty="0" smtClean="0"/>
                <a:t>1 s</a:t>
              </a:r>
              <a:endParaRPr lang="en-US" dirty="0"/>
            </a:p>
          </p:txBody>
        </p:sp>
        <p:sp>
          <p:nvSpPr>
            <p:cNvPr id="15" name="TextBox 14"/>
            <p:cNvSpPr txBox="1"/>
            <p:nvPr/>
          </p:nvSpPr>
          <p:spPr>
            <a:xfrm>
              <a:off x="3610990" y="6162720"/>
              <a:ext cx="595235" cy="461665"/>
            </a:xfrm>
            <a:prstGeom prst="rect">
              <a:avLst/>
            </a:prstGeom>
            <a:noFill/>
          </p:spPr>
          <p:txBody>
            <a:bodyPr wrap="none" rtlCol="0">
              <a:spAutoFit/>
            </a:bodyPr>
            <a:lstStyle/>
            <a:p>
              <a:r>
                <a:rPr lang="en-US" dirty="0" smtClean="0"/>
                <a:t>2 s</a:t>
              </a:r>
              <a:endParaRPr lang="en-US" dirty="0"/>
            </a:p>
          </p:txBody>
        </p:sp>
        <p:sp>
          <p:nvSpPr>
            <p:cNvPr id="16" name="TextBox 15"/>
            <p:cNvSpPr txBox="1"/>
            <p:nvPr/>
          </p:nvSpPr>
          <p:spPr>
            <a:xfrm>
              <a:off x="4829315" y="6167697"/>
              <a:ext cx="595235" cy="461665"/>
            </a:xfrm>
            <a:prstGeom prst="rect">
              <a:avLst/>
            </a:prstGeom>
            <a:noFill/>
          </p:spPr>
          <p:txBody>
            <a:bodyPr wrap="none" rtlCol="0">
              <a:spAutoFit/>
            </a:bodyPr>
            <a:lstStyle/>
            <a:p>
              <a:r>
                <a:rPr lang="en-US" dirty="0" smtClean="0"/>
                <a:t>3 s</a:t>
              </a:r>
              <a:endParaRPr lang="en-US" dirty="0"/>
            </a:p>
          </p:txBody>
        </p:sp>
        <p:sp>
          <p:nvSpPr>
            <p:cNvPr id="17" name="TextBox 16"/>
            <p:cNvSpPr txBox="1"/>
            <p:nvPr/>
          </p:nvSpPr>
          <p:spPr>
            <a:xfrm>
              <a:off x="5794554" y="6078360"/>
              <a:ext cx="766105" cy="461665"/>
            </a:xfrm>
            <a:prstGeom prst="rect">
              <a:avLst/>
            </a:prstGeom>
            <a:noFill/>
          </p:spPr>
          <p:txBody>
            <a:bodyPr wrap="none" rtlCol="0">
              <a:spAutoFit/>
            </a:bodyPr>
            <a:lstStyle/>
            <a:p>
              <a:r>
                <a:rPr lang="en-US" dirty="0" smtClean="0"/>
                <a:t>time</a:t>
              </a:r>
              <a:endParaRPr lang="en-US" dirty="0"/>
            </a:p>
          </p:txBody>
        </p:sp>
        <p:sp>
          <p:nvSpPr>
            <p:cNvPr id="18" name="TextBox 17"/>
            <p:cNvSpPr txBox="1"/>
            <p:nvPr/>
          </p:nvSpPr>
          <p:spPr>
            <a:xfrm>
              <a:off x="549286" y="3486425"/>
              <a:ext cx="1223762" cy="461665"/>
            </a:xfrm>
            <a:prstGeom prst="rect">
              <a:avLst/>
            </a:prstGeom>
            <a:noFill/>
          </p:spPr>
          <p:txBody>
            <a:bodyPr wrap="none" rtlCol="0">
              <a:spAutoFit/>
            </a:bodyPr>
            <a:lstStyle/>
            <a:p>
              <a:r>
                <a:rPr lang="en-US" dirty="0" smtClean="0"/>
                <a:t>velocity</a:t>
              </a:r>
              <a:endParaRPr lang="en-US" dirty="0"/>
            </a:p>
          </p:txBody>
        </p:sp>
        <p:sp>
          <p:nvSpPr>
            <p:cNvPr id="19" name="TextBox 18"/>
            <p:cNvSpPr txBox="1"/>
            <p:nvPr/>
          </p:nvSpPr>
          <p:spPr>
            <a:xfrm>
              <a:off x="957516" y="5777151"/>
              <a:ext cx="937126" cy="461665"/>
            </a:xfrm>
            <a:prstGeom prst="rect">
              <a:avLst/>
            </a:prstGeom>
            <a:noFill/>
          </p:spPr>
          <p:txBody>
            <a:bodyPr wrap="none" rtlCol="0">
              <a:spAutoFit/>
            </a:bodyPr>
            <a:lstStyle/>
            <a:p>
              <a:r>
                <a:rPr lang="en-US" dirty="0" smtClean="0"/>
                <a:t>0 m/s</a:t>
              </a:r>
              <a:endParaRPr lang="en-US" dirty="0"/>
            </a:p>
          </p:txBody>
        </p:sp>
        <p:sp>
          <p:nvSpPr>
            <p:cNvPr id="20" name="TextBox 19"/>
            <p:cNvSpPr txBox="1"/>
            <p:nvPr/>
          </p:nvSpPr>
          <p:spPr>
            <a:xfrm>
              <a:off x="1615214" y="6162716"/>
              <a:ext cx="595235" cy="461665"/>
            </a:xfrm>
            <a:prstGeom prst="rect">
              <a:avLst/>
            </a:prstGeom>
            <a:noFill/>
          </p:spPr>
          <p:txBody>
            <a:bodyPr wrap="none" rtlCol="0">
              <a:spAutoFit/>
            </a:bodyPr>
            <a:lstStyle/>
            <a:p>
              <a:r>
                <a:rPr lang="en-US" dirty="0"/>
                <a:t>0</a:t>
              </a:r>
              <a:r>
                <a:rPr lang="en-US" dirty="0" smtClean="0"/>
                <a:t> s</a:t>
              </a:r>
              <a:endParaRPr lang="en-US" dirty="0"/>
            </a:p>
          </p:txBody>
        </p:sp>
        <p:sp>
          <p:nvSpPr>
            <p:cNvPr id="21" name="TextBox 20"/>
            <p:cNvSpPr txBox="1"/>
            <p:nvPr/>
          </p:nvSpPr>
          <p:spPr>
            <a:xfrm>
              <a:off x="951161" y="4818209"/>
              <a:ext cx="937126" cy="461665"/>
            </a:xfrm>
            <a:prstGeom prst="rect">
              <a:avLst/>
            </a:prstGeom>
            <a:noFill/>
          </p:spPr>
          <p:txBody>
            <a:bodyPr wrap="none" rtlCol="0">
              <a:spAutoFit/>
            </a:bodyPr>
            <a:lstStyle/>
            <a:p>
              <a:r>
                <a:rPr lang="en-US" dirty="0" smtClean="0"/>
                <a:t>5 m/s</a:t>
              </a:r>
              <a:endParaRPr lang="en-US" dirty="0"/>
            </a:p>
          </p:txBody>
        </p:sp>
        <p:sp>
          <p:nvSpPr>
            <p:cNvPr id="22" name="TextBox 21"/>
            <p:cNvSpPr txBox="1"/>
            <p:nvPr/>
          </p:nvSpPr>
          <p:spPr>
            <a:xfrm>
              <a:off x="865426" y="3870607"/>
              <a:ext cx="1108296" cy="461665"/>
            </a:xfrm>
            <a:prstGeom prst="rect">
              <a:avLst/>
            </a:prstGeom>
            <a:noFill/>
          </p:spPr>
          <p:txBody>
            <a:bodyPr wrap="none" rtlCol="0">
              <a:spAutoFit/>
            </a:bodyPr>
            <a:lstStyle/>
            <a:p>
              <a:r>
                <a:rPr lang="en-US" dirty="0" smtClean="0"/>
                <a:t>10 m/s</a:t>
              </a:r>
              <a:endParaRPr lang="en-US" dirty="0"/>
            </a:p>
          </p:txBody>
        </p:sp>
        <p:cxnSp>
          <p:nvCxnSpPr>
            <p:cNvPr id="25" name="Straight Connector 24"/>
            <p:cNvCxnSpPr/>
            <p:nvPr/>
          </p:nvCxnSpPr>
          <p:spPr bwMode="auto">
            <a:xfrm rot="5400000" flipV="1">
              <a:off x="1978080" y="5017355"/>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6" name="Straight Connector 25"/>
            <p:cNvCxnSpPr/>
            <p:nvPr/>
          </p:nvCxnSpPr>
          <p:spPr bwMode="auto">
            <a:xfrm rot="5400000" flipV="1">
              <a:off x="2005768" y="4047073"/>
              <a:ext cx="0" cy="1587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cxnSp>
        <p:nvCxnSpPr>
          <p:cNvPr id="28" name="Straight Connector 27"/>
          <p:cNvCxnSpPr/>
          <p:nvPr/>
        </p:nvCxnSpPr>
        <p:spPr bwMode="auto">
          <a:xfrm flipV="1">
            <a:off x="2800890" y="4048459"/>
            <a:ext cx="2199890" cy="104330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aphicFrame>
        <p:nvGraphicFramePr>
          <p:cNvPr id="31" name="Object 30"/>
          <p:cNvGraphicFramePr>
            <a:graphicFrameLocks noChangeAspect="1"/>
          </p:cNvGraphicFramePr>
          <p:nvPr>
            <p:extLst>
              <p:ext uri="{D42A27DB-BD31-4B8C-83A1-F6EECF244321}">
                <p14:modId xmlns:p14="http://schemas.microsoft.com/office/powerpoint/2010/main" val="2631691584"/>
              </p:ext>
            </p:extLst>
          </p:nvPr>
        </p:nvGraphicFramePr>
        <p:xfrm>
          <a:off x="5636584" y="3061860"/>
          <a:ext cx="2490031" cy="756774"/>
        </p:xfrm>
        <a:graphic>
          <a:graphicData uri="http://schemas.openxmlformats.org/presentationml/2006/ole">
            <mc:AlternateContent xmlns:mc="http://schemas.openxmlformats.org/markup-compatibility/2006">
              <mc:Choice xmlns:v="urn:schemas-microsoft-com:vml" Requires="v">
                <p:oleObj spid="_x0000_s135373" name="Equation" r:id="rId4" imgW="1295400" imgH="393700" progId="Equation.3">
                  <p:embed/>
                </p:oleObj>
              </mc:Choice>
              <mc:Fallback>
                <p:oleObj name="Equation" r:id="rId4" imgW="1295400" imgH="393700" progId="Equation.3">
                  <p:embed/>
                  <p:pic>
                    <p:nvPicPr>
                      <p:cNvPr id="0" name=""/>
                      <p:cNvPicPr/>
                      <p:nvPr/>
                    </p:nvPicPr>
                    <p:blipFill>
                      <a:blip r:embed="rId5"/>
                      <a:stretch>
                        <a:fillRect/>
                      </a:stretch>
                    </p:blipFill>
                    <p:spPr>
                      <a:xfrm>
                        <a:off x="5636584" y="3061860"/>
                        <a:ext cx="2490031" cy="756774"/>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126999561"/>
              </p:ext>
            </p:extLst>
          </p:nvPr>
        </p:nvGraphicFramePr>
        <p:xfrm>
          <a:off x="5573713" y="4019550"/>
          <a:ext cx="2832100" cy="757238"/>
        </p:xfrm>
        <a:graphic>
          <a:graphicData uri="http://schemas.openxmlformats.org/presentationml/2006/ole">
            <mc:AlternateContent xmlns:mc="http://schemas.openxmlformats.org/markup-compatibility/2006">
              <mc:Choice xmlns:v="urn:schemas-microsoft-com:vml" Requires="v">
                <p:oleObj spid="_x0000_s135374" name="Equation" r:id="rId6" imgW="1473200" imgH="393700" progId="Equation.3">
                  <p:embed/>
                </p:oleObj>
              </mc:Choice>
              <mc:Fallback>
                <p:oleObj name="Equation" r:id="rId6" imgW="1473200" imgH="393700" progId="Equation.3">
                  <p:embed/>
                  <p:pic>
                    <p:nvPicPr>
                      <p:cNvPr id="0" name=""/>
                      <p:cNvPicPr/>
                      <p:nvPr/>
                    </p:nvPicPr>
                    <p:blipFill>
                      <a:blip r:embed="rId7"/>
                      <a:stretch>
                        <a:fillRect/>
                      </a:stretch>
                    </p:blipFill>
                    <p:spPr>
                      <a:xfrm>
                        <a:off x="5573713" y="4019550"/>
                        <a:ext cx="2832100" cy="757238"/>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243020159"/>
              </p:ext>
            </p:extLst>
          </p:nvPr>
        </p:nvGraphicFramePr>
        <p:xfrm>
          <a:off x="5510842" y="4977240"/>
          <a:ext cx="2832100" cy="757238"/>
        </p:xfrm>
        <a:graphic>
          <a:graphicData uri="http://schemas.openxmlformats.org/presentationml/2006/ole">
            <mc:AlternateContent xmlns:mc="http://schemas.openxmlformats.org/markup-compatibility/2006">
              <mc:Choice xmlns:v="urn:schemas-microsoft-com:vml" Requires="v">
                <p:oleObj spid="_x0000_s135375" name="Equation" r:id="rId8" imgW="1473200" imgH="393700" progId="Equation.3">
                  <p:embed/>
                </p:oleObj>
              </mc:Choice>
              <mc:Fallback>
                <p:oleObj name="Equation" r:id="rId8" imgW="1473200" imgH="393700" progId="Equation.3">
                  <p:embed/>
                  <p:pic>
                    <p:nvPicPr>
                      <p:cNvPr id="0" name=""/>
                      <p:cNvPicPr/>
                      <p:nvPr/>
                    </p:nvPicPr>
                    <p:blipFill>
                      <a:blip r:embed="rId9"/>
                      <a:stretch>
                        <a:fillRect/>
                      </a:stretch>
                    </p:blipFill>
                    <p:spPr>
                      <a:xfrm>
                        <a:off x="5510842" y="4977240"/>
                        <a:ext cx="2832100" cy="757238"/>
                      </a:xfrm>
                      <a:prstGeom prst="rect">
                        <a:avLst/>
                      </a:prstGeom>
                    </p:spPr>
                  </p:pic>
                </p:oleObj>
              </mc:Fallback>
            </mc:AlternateContent>
          </a:graphicData>
        </a:graphic>
      </p:graphicFrame>
    </p:spTree>
    <p:extLst>
      <p:ext uri="{BB962C8B-B14F-4D97-AF65-F5344CB8AC3E}">
        <p14:creationId xmlns:p14="http://schemas.microsoft.com/office/powerpoint/2010/main" val="2673255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1030" name="Rectangle 6"/>
          <p:cNvSpPr>
            <a:spLocks noGrp="1" noChangeArrowheads="1"/>
          </p:cNvSpPr>
          <p:nvPr>
            <p:ph type="body" sz="quarter" idx="11"/>
          </p:nvPr>
        </p:nvSpPr>
        <p:spPr/>
        <p:txBody>
          <a:bodyPr/>
          <a:lstStyle/>
          <a:p>
            <a:r>
              <a:rPr lang="en-US" dirty="0"/>
              <a:t>Section 3.1: Changes in </a:t>
            </a:r>
            <a:r>
              <a:rPr lang="en-US" dirty="0" smtClean="0"/>
              <a:t>velocity</a:t>
            </a:r>
            <a:endParaRPr lang="en-US" dirty="0"/>
          </a:p>
        </p:txBody>
      </p:sp>
      <p:sp>
        <p:nvSpPr>
          <p:cNvPr id="13" name="Content Placeholder 12"/>
          <p:cNvSpPr>
            <a:spLocks noGrp="1"/>
          </p:cNvSpPr>
          <p:nvPr>
            <p:ph idx="1"/>
          </p:nvPr>
        </p:nvSpPr>
        <p:spPr>
          <a:xfrm>
            <a:off x="365124" y="1170432"/>
            <a:ext cx="4469340" cy="5422392"/>
          </a:xfrm>
        </p:spPr>
        <p:txBody>
          <a:bodyPr/>
          <a:lstStyle/>
          <a:p>
            <a:r>
              <a:rPr lang="en-US" dirty="0"/>
              <a:t>Whenever an object’s velocity </a:t>
            </a:r>
            <a:r>
              <a:rPr lang="en-US" dirty="0" smtClean="0"/>
              <a:t>vector    and </a:t>
            </a:r>
            <a:r>
              <a:rPr lang="en-US" dirty="0"/>
              <a:t>acceleration vector </a:t>
            </a:r>
            <a:r>
              <a:rPr lang="en-US" dirty="0" smtClean="0"/>
              <a:t>   point </a:t>
            </a:r>
            <a:r>
              <a:rPr lang="en-US" dirty="0"/>
              <a:t>in the same direction, the object speeds up.</a:t>
            </a:r>
          </a:p>
          <a:p>
            <a:r>
              <a:rPr lang="en-US" dirty="0" smtClean="0"/>
              <a:t>If   </a:t>
            </a:r>
            <a:r>
              <a:rPr lang="en-US" i="1" dirty="0"/>
              <a:t> </a:t>
            </a:r>
            <a:r>
              <a:rPr lang="en-US" dirty="0" smtClean="0"/>
              <a:t>and </a:t>
            </a:r>
            <a:r>
              <a:rPr lang="en-US" i="1" dirty="0"/>
              <a:t> </a:t>
            </a:r>
            <a:r>
              <a:rPr lang="en-US" i="1" dirty="0" smtClean="0"/>
              <a:t> </a:t>
            </a:r>
            <a:r>
              <a:rPr lang="en-US" dirty="0" smtClean="0"/>
              <a:t> point </a:t>
            </a:r>
            <a:r>
              <a:rPr lang="en-US" dirty="0"/>
              <a:t>in the opposite direction, the object slows down</a:t>
            </a:r>
            <a:r>
              <a:rPr lang="en-US" dirty="0" smtClean="0"/>
              <a: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625634766"/>
              </p:ext>
            </p:extLst>
          </p:nvPr>
        </p:nvGraphicFramePr>
        <p:xfrm>
          <a:off x="2986088" y="1697038"/>
          <a:ext cx="241300" cy="330200"/>
        </p:xfrm>
        <a:graphic>
          <a:graphicData uri="http://schemas.openxmlformats.org/presentationml/2006/ole">
            <mc:AlternateContent xmlns:mc="http://schemas.openxmlformats.org/markup-compatibility/2006">
              <mc:Choice xmlns:v="urn:schemas-microsoft-com:vml" Requires="v">
                <p:oleObj spid="_x0000_s84340" name="Equation" r:id="rId4" imgW="241300" imgH="330200" progId="Equation.DSMT4">
                  <p:embed/>
                </p:oleObj>
              </mc:Choice>
              <mc:Fallback>
                <p:oleObj name="Equation" r:id="rId4" imgW="241300" imgH="330200" progId="Equation.DSMT4">
                  <p:embed/>
                  <p:pic>
                    <p:nvPicPr>
                      <p:cNvPr id="0" name=""/>
                      <p:cNvPicPr/>
                      <p:nvPr/>
                    </p:nvPicPr>
                    <p:blipFill>
                      <a:blip r:embed="rId5"/>
                      <a:stretch>
                        <a:fillRect/>
                      </a:stretch>
                    </p:blipFill>
                    <p:spPr>
                      <a:xfrm>
                        <a:off x="2986088" y="1697038"/>
                        <a:ext cx="241300" cy="330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59047815"/>
              </p:ext>
            </p:extLst>
          </p:nvPr>
        </p:nvGraphicFramePr>
        <p:xfrm>
          <a:off x="3557588" y="2144713"/>
          <a:ext cx="241300" cy="304800"/>
        </p:xfrm>
        <a:graphic>
          <a:graphicData uri="http://schemas.openxmlformats.org/presentationml/2006/ole">
            <mc:AlternateContent xmlns:mc="http://schemas.openxmlformats.org/markup-compatibility/2006">
              <mc:Choice xmlns:v="urn:schemas-microsoft-com:vml" Requires="v">
                <p:oleObj spid="_x0000_s84341" name="Equation" r:id="rId6" imgW="241300" imgH="304800" progId="Equation.DSMT4">
                  <p:embed/>
                </p:oleObj>
              </mc:Choice>
              <mc:Fallback>
                <p:oleObj name="Equation" r:id="rId6" imgW="241300" imgH="304800" progId="Equation.DSMT4">
                  <p:embed/>
                  <p:pic>
                    <p:nvPicPr>
                      <p:cNvPr id="0" name=""/>
                      <p:cNvPicPr/>
                      <p:nvPr/>
                    </p:nvPicPr>
                    <p:blipFill>
                      <a:blip r:embed="rId7"/>
                      <a:stretch>
                        <a:fillRect/>
                      </a:stretch>
                    </p:blipFill>
                    <p:spPr>
                      <a:xfrm>
                        <a:off x="3557588" y="2144713"/>
                        <a:ext cx="241300" cy="304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93403295"/>
              </p:ext>
            </p:extLst>
          </p:nvPr>
        </p:nvGraphicFramePr>
        <p:xfrm>
          <a:off x="1973263" y="3511550"/>
          <a:ext cx="241300" cy="304800"/>
        </p:xfrm>
        <a:graphic>
          <a:graphicData uri="http://schemas.openxmlformats.org/presentationml/2006/ole">
            <mc:AlternateContent xmlns:mc="http://schemas.openxmlformats.org/markup-compatibility/2006">
              <mc:Choice xmlns:v="urn:schemas-microsoft-com:vml" Requires="v">
                <p:oleObj spid="_x0000_s84342" name="Equation" r:id="rId8" imgW="241300" imgH="304800" progId="Equation.DSMT4">
                  <p:embed/>
                </p:oleObj>
              </mc:Choice>
              <mc:Fallback>
                <p:oleObj name="Equation" r:id="rId8" imgW="241300" imgH="304800" progId="Equation.DSMT4">
                  <p:embed/>
                  <p:pic>
                    <p:nvPicPr>
                      <p:cNvPr id="0" name=""/>
                      <p:cNvPicPr>
                        <a:picLocks noChangeAspect="1" noChangeArrowheads="1"/>
                      </p:cNvPicPr>
                      <p:nvPr/>
                    </p:nvPicPr>
                    <p:blipFill>
                      <a:blip r:embed="rId9"/>
                      <a:srcRect/>
                      <a:stretch>
                        <a:fillRect/>
                      </a:stretch>
                    </p:blipFill>
                    <p:spPr bwMode="auto">
                      <a:xfrm>
                        <a:off x="1973263" y="3511550"/>
                        <a:ext cx="24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29576411"/>
              </p:ext>
            </p:extLst>
          </p:nvPr>
        </p:nvGraphicFramePr>
        <p:xfrm>
          <a:off x="1116013" y="3494088"/>
          <a:ext cx="241300" cy="330200"/>
        </p:xfrm>
        <a:graphic>
          <a:graphicData uri="http://schemas.openxmlformats.org/presentationml/2006/ole">
            <mc:AlternateContent xmlns:mc="http://schemas.openxmlformats.org/markup-compatibility/2006">
              <mc:Choice xmlns:v="urn:schemas-microsoft-com:vml" Requires="v">
                <p:oleObj spid="_x0000_s84343" name="Equation" r:id="rId10" imgW="241300" imgH="330200" progId="Equation.DSMT4">
                  <p:embed/>
                </p:oleObj>
              </mc:Choice>
              <mc:Fallback>
                <p:oleObj name="Equation" r:id="rId10" imgW="241300" imgH="330200" progId="Equation.DSMT4">
                  <p:embed/>
                  <p:pic>
                    <p:nvPicPr>
                      <p:cNvPr id="0" name=""/>
                      <p:cNvPicPr>
                        <a:picLocks noChangeAspect="1" noChangeArrowheads="1"/>
                      </p:cNvPicPr>
                      <p:nvPr/>
                    </p:nvPicPr>
                    <p:blipFill>
                      <a:blip r:embed="rId11"/>
                      <a:srcRect/>
                      <a:stretch>
                        <a:fillRect/>
                      </a:stretch>
                    </p:blipFill>
                    <p:spPr bwMode="auto">
                      <a:xfrm>
                        <a:off x="1116013" y="3494088"/>
                        <a:ext cx="241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 name="Picture 18" descr="03_01_Figure.jpg"/>
          <p:cNvPicPr>
            <a:picLocks noChangeAspect="1"/>
          </p:cNvPicPr>
          <p:nvPr/>
        </p:nvPicPr>
        <p:blipFill rotWithShape="1">
          <a:blip r:embed="rId12">
            <a:extLst>
              <a:ext uri="{28A0092B-C50C-407E-A947-70E740481C1C}">
                <a14:useLocalDpi xmlns:a14="http://schemas.microsoft.com/office/drawing/2010/main" val="0"/>
              </a:ext>
            </a:extLst>
          </a:blip>
          <a:srcRect b="2551"/>
          <a:stretch/>
        </p:blipFill>
        <p:spPr>
          <a:xfrm>
            <a:off x="5037104" y="1392852"/>
            <a:ext cx="3857479" cy="4987636"/>
          </a:xfrm>
          <a:prstGeom prst="rect">
            <a:avLst/>
          </a:prstGeom>
        </p:spPr>
      </p:pic>
    </p:spTree>
    <p:extLst>
      <p:ext uri="{BB962C8B-B14F-4D97-AF65-F5344CB8AC3E}">
        <p14:creationId xmlns:p14="http://schemas.microsoft.com/office/powerpoint/2010/main" val="6044314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65124" y="1311407"/>
            <a:ext cx="8545859" cy="5279718"/>
          </a:xfrm>
        </p:spPr>
        <p:txBody>
          <a:bodyPr/>
          <a:lstStyle/>
          <a:p>
            <a:pPr>
              <a:tabLst>
                <a:tab pos="798513" algn="l"/>
              </a:tabLst>
            </a:pPr>
            <a:r>
              <a:rPr lang="en-US" dirty="0" smtClean="0"/>
              <a:t>	The </a:t>
            </a:r>
            <a:r>
              <a:rPr lang="en-US" i="1" dirty="0"/>
              <a:t>x</a:t>
            </a:r>
            <a:r>
              <a:rPr lang="en-US" dirty="0"/>
              <a:t> component of the velocity of a car changes </a:t>
            </a:r>
            <a:r>
              <a:rPr lang="en-US" dirty="0" smtClean="0"/>
              <a:t>from </a:t>
            </a:r>
            <a:br>
              <a:rPr lang="en-US" dirty="0" smtClean="0"/>
            </a:br>
            <a:r>
              <a:rPr lang="en-US" dirty="0" smtClean="0"/>
              <a:t>–10 m/s </a:t>
            </a:r>
            <a:r>
              <a:rPr lang="en-US" dirty="0"/>
              <a:t>to </a:t>
            </a:r>
            <a:r>
              <a:rPr lang="en-US" dirty="0" smtClean="0"/>
              <a:t>–2.0 m/s </a:t>
            </a:r>
            <a:r>
              <a:rPr lang="en-US" dirty="0"/>
              <a:t>in 10 s. (</a:t>
            </a:r>
            <a:r>
              <a:rPr lang="en-US" i="1" dirty="0"/>
              <a:t>a</a:t>
            </a:r>
            <a:r>
              <a:rPr lang="en-US" dirty="0"/>
              <a:t>) Is the car traveling in the positive or negative </a:t>
            </a:r>
            <a:r>
              <a:rPr lang="en-US" i="1" dirty="0"/>
              <a:t>x</a:t>
            </a:r>
            <a:r>
              <a:rPr lang="en-US" dirty="0"/>
              <a:t> direction? (</a:t>
            </a:r>
            <a:r>
              <a:rPr lang="en-US" i="1" dirty="0"/>
              <a:t>b</a:t>
            </a:r>
            <a:r>
              <a:rPr lang="en-US" dirty="0"/>
              <a:t>) Does </a:t>
            </a:r>
            <a:r>
              <a:rPr lang="en-US" dirty="0" smtClean="0"/>
              <a:t>      point </a:t>
            </a:r>
            <a:r>
              <a:rPr lang="en-US" dirty="0"/>
              <a:t>in the positive or negative </a:t>
            </a:r>
            <a:r>
              <a:rPr lang="en-US" i="1" dirty="0"/>
              <a:t>x</a:t>
            </a:r>
            <a:r>
              <a:rPr lang="en-US" dirty="0"/>
              <a:t> direction? (</a:t>
            </a:r>
            <a:r>
              <a:rPr lang="en-US" i="1" dirty="0"/>
              <a:t>c</a:t>
            </a:r>
            <a:r>
              <a:rPr lang="en-US" dirty="0"/>
              <a:t>) Is the </a:t>
            </a:r>
            <a:r>
              <a:rPr lang="en-US" i="1" dirty="0"/>
              <a:t>x</a:t>
            </a:r>
            <a:r>
              <a:rPr lang="en-US" dirty="0"/>
              <a:t> component of the car’s acceleration positive or negative? (</a:t>
            </a:r>
            <a:r>
              <a:rPr lang="en-US" i="1" dirty="0"/>
              <a:t>d</a:t>
            </a:r>
            <a:r>
              <a:rPr lang="en-US" dirty="0"/>
              <a:t>) Is the car speeding up or slowing down?</a:t>
            </a:r>
          </a:p>
        </p:txBody>
      </p:sp>
      <p:sp>
        <p:nvSpPr>
          <p:cNvPr id="4" name="Footer Placeholder 3"/>
          <p:cNvSpPr>
            <a:spLocks noGrp="1"/>
          </p:cNvSpPr>
          <p:nvPr>
            <p:ph type="ftr" sz="quarter" idx="10"/>
          </p:nvPr>
        </p:nvSpPr>
        <p:spPr/>
        <p:txBody>
          <a:bodyPr/>
          <a:lstStyle/>
          <a:p>
            <a:r>
              <a:rPr lang="en-GB" dirty="0" smtClean="0"/>
              <a:t>© 2015 Pearson Education, Inc. </a:t>
            </a:r>
            <a:endParaRPr lang="en-GB" dirty="0"/>
          </a:p>
        </p:txBody>
      </p:sp>
      <p:sp>
        <p:nvSpPr>
          <p:cNvPr id="9" name="Text Placeholder 8"/>
          <p:cNvSpPr>
            <a:spLocks noGrp="1"/>
          </p:cNvSpPr>
          <p:nvPr>
            <p:ph type="body" sz="quarter" idx="11"/>
          </p:nvPr>
        </p:nvSpPr>
        <p:spPr/>
        <p:txBody>
          <a:bodyPr/>
          <a:lstStyle/>
          <a:p>
            <a:r>
              <a:rPr lang="en-US" dirty="0"/>
              <a:t>Checkpoint </a:t>
            </a:r>
            <a:r>
              <a:rPr lang="en-US" dirty="0" smtClean="0"/>
              <a:t>3.2</a:t>
            </a:r>
            <a:endParaRPr lang="en-US" dirty="0"/>
          </a:p>
        </p:txBody>
      </p:sp>
      <p:sp>
        <p:nvSpPr>
          <p:cNvPr id="10" name="Text Placeholder 9"/>
          <p:cNvSpPr>
            <a:spLocks noGrp="1"/>
          </p:cNvSpPr>
          <p:nvPr>
            <p:ph type="body" sz="quarter" idx="12"/>
          </p:nvPr>
        </p:nvSpPr>
        <p:spPr/>
        <p:txBody>
          <a:bodyPr/>
          <a:lstStyle/>
          <a:p>
            <a:r>
              <a:rPr lang="en-US" dirty="0" smtClean="0"/>
              <a:t>3.2</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2367593674"/>
              </p:ext>
            </p:extLst>
          </p:nvPr>
        </p:nvGraphicFramePr>
        <p:xfrm>
          <a:off x="4192460" y="2130529"/>
          <a:ext cx="431800" cy="292100"/>
        </p:xfrm>
        <a:graphic>
          <a:graphicData uri="http://schemas.openxmlformats.org/presentationml/2006/ole">
            <mc:AlternateContent xmlns:mc="http://schemas.openxmlformats.org/markup-compatibility/2006">
              <mc:Choice xmlns:v="urn:schemas-microsoft-com:vml" Requires="v">
                <p:oleObj spid="_x0000_s3650" name="Equation" r:id="rId4" imgW="431800" imgH="292100" progId="Equation.DSMT4">
                  <p:embed/>
                </p:oleObj>
              </mc:Choice>
              <mc:Fallback>
                <p:oleObj name="Equation" r:id="rId4" imgW="431800" imgH="292100" progId="Equation.DSMT4">
                  <p:embed/>
                  <p:pic>
                    <p:nvPicPr>
                      <p:cNvPr id="0" name=""/>
                      <p:cNvPicPr>
                        <a:picLocks noChangeAspect="1" noChangeArrowheads="1"/>
                      </p:cNvPicPr>
                      <p:nvPr/>
                    </p:nvPicPr>
                    <p:blipFill>
                      <a:blip r:embed="rId5"/>
                      <a:srcRect/>
                      <a:stretch>
                        <a:fillRect/>
                      </a:stretch>
                    </p:blipFill>
                    <p:spPr bwMode="auto">
                      <a:xfrm>
                        <a:off x="4192460" y="2130529"/>
                        <a:ext cx="431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336140" y="3427805"/>
            <a:ext cx="4245074" cy="1210363"/>
            <a:chOff x="823744" y="3527999"/>
            <a:chExt cx="3857479" cy="974988"/>
          </a:xfrm>
        </p:grpSpPr>
        <p:pic>
          <p:nvPicPr>
            <p:cNvPr id="12" name="Picture 11" descr="03_01_Figure.jpg"/>
            <p:cNvPicPr>
              <a:picLocks noChangeAspect="1"/>
            </p:cNvPicPr>
            <p:nvPr/>
          </p:nvPicPr>
          <p:blipFill rotWithShape="1">
            <a:blip r:embed="rId6">
              <a:extLst>
                <a:ext uri="{28A0092B-C50C-407E-A947-70E740481C1C}">
                  <a14:useLocalDpi xmlns:a14="http://schemas.microsoft.com/office/drawing/2010/main" val="0"/>
                </a:ext>
              </a:extLst>
            </a:blip>
            <a:srcRect t="83915" b="2552"/>
            <a:stretch/>
          </p:blipFill>
          <p:spPr>
            <a:xfrm>
              <a:off x="823744" y="3810315"/>
              <a:ext cx="3857479" cy="692672"/>
            </a:xfrm>
            <a:prstGeom prst="rect">
              <a:avLst/>
            </a:prstGeom>
          </p:spPr>
        </p:pic>
        <p:sp>
          <p:nvSpPr>
            <p:cNvPr id="2" name="TextBox 1"/>
            <p:cNvSpPr txBox="1"/>
            <p:nvPr/>
          </p:nvSpPr>
          <p:spPr>
            <a:xfrm>
              <a:off x="3111201" y="3552950"/>
              <a:ext cx="954258" cy="369332"/>
            </a:xfrm>
            <a:prstGeom prst="rect">
              <a:avLst/>
            </a:prstGeom>
            <a:noFill/>
          </p:spPr>
          <p:txBody>
            <a:bodyPr wrap="none" rtlCol="0">
              <a:spAutoFit/>
            </a:bodyPr>
            <a:lstStyle/>
            <a:p>
              <a:r>
                <a:rPr lang="en-US" sz="1800" dirty="0" smtClean="0"/>
                <a:t>-10 m/s</a:t>
              </a:r>
              <a:endParaRPr lang="en-US" sz="1800" dirty="0"/>
            </a:p>
          </p:txBody>
        </p:sp>
        <p:sp>
          <p:nvSpPr>
            <p:cNvPr id="13" name="TextBox 12"/>
            <p:cNvSpPr txBox="1"/>
            <p:nvPr/>
          </p:nvSpPr>
          <p:spPr>
            <a:xfrm>
              <a:off x="1286364" y="3527999"/>
              <a:ext cx="825880" cy="369332"/>
            </a:xfrm>
            <a:prstGeom prst="rect">
              <a:avLst/>
            </a:prstGeom>
            <a:noFill/>
          </p:spPr>
          <p:txBody>
            <a:bodyPr wrap="none" rtlCol="0">
              <a:spAutoFit/>
            </a:bodyPr>
            <a:lstStyle/>
            <a:p>
              <a:r>
                <a:rPr lang="en-US" sz="1800" dirty="0" smtClean="0"/>
                <a:t>-2 m/s</a:t>
              </a:r>
              <a:endParaRPr lang="en-US" sz="1800" dirty="0"/>
            </a:p>
          </p:txBody>
        </p:sp>
      </p:grpSp>
      <p:grpSp>
        <p:nvGrpSpPr>
          <p:cNvPr id="6" name="Group 5"/>
          <p:cNvGrpSpPr/>
          <p:nvPr/>
        </p:nvGrpSpPr>
        <p:grpSpPr>
          <a:xfrm>
            <a:off x="4671759" y="3662891"/>
            <a:ext cx="4472241" cy="1349488"/>
            <a:chOff x="4671759" y="3311344"/>
            <a:chExt cx="4472241" cy="1349488"/>
          </a:xfrm>
        </p:grpSpPr>
        <p:pic>
          <p:nvPicPr>
            <p:cNvPr id="7" name="Picture 6" descr="03_01_Figure.jpg"/>
            <p:cNvPicPr>
              <a:picLocks noChangeAspect="1"/>
            </p:cNvPicPr>
            <p:nvPr/>
          </p:nvPicPr>
          <p:blipFill rotWithShape="1">
            <a:blip r:embed="rId6">
              <a:extLst>
                <a:ext uri="{28A0092B-C50C-407E-A947-70E740481C1C}">
                  <a14:useLocalDpi xmlns:a14="http://schemas.microsoft.com/office/drawing/2010/main" val="0"/>
                </a:ext>
              </a:extLst>
            </a:blip>
            <a:srcRect t="74706" b="2552"/>
            <a:stretch/>
          </p:blipFill>
          <p:spPr>
            <a:xfrm>
              <a:off x="4671759" y="3311344"/>
              <a:ext cx="4472241" cy="1349488"/>
            </a:xfrm>
            <a:prstGeom prst="rect">
              <a:avLst/>
            </a:prstGeom>
          </p:spPr>
        </p:pic>
        <p:sp>
          <p:nvSpPr>
            <p:cNvPr id="5" name="Rectangle 4"/>
            <p:cNvSpPr/>
            <p:nvPr/>
          </p:nvSpPr>
          <p:spPr bwMode="auto">
            <a:xfrm>
              <a:off x="6395556" y="3356706"/>
              <a:ext cx="1213341" cy="44226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grpSp>
      <p:pic>
        <p:nvPicPr>
          <p:cNvPr id="14" name="Picture 13" descr="03_01_Figure.jpg"/>
          <p:cNvPicPr>
            <a:picLocks noChangeAspect="1"/>
          </p:cNvPicPr>
          <p:nvPr/>
        </p:nvPicPr>
        <p:blipFill rotWithShape="1">
          <a:blip r:embed="rId6">
            <a:extLst>
              <a:ext uri="{28A0092B-C50C-407E-A947-70E740481C1C}">
                <a14:useLocalDpi xmlns:a14="http://schemas.microsoft.com/office/drawing/2010/main" val="0"/>
              </a:ext>
            </a:extLst>
          </a:blip>
          <a:srcRect t="74706" b="2552"/>
          <a:stretch/>
        </p:blipFill>
        <p:spPr>
          <a:xfrm>
            <a:off x="1921212" y="4983334"/>
            <a:ext cx="4472241" cy="1349488"/>
          </a:xfrm>
          <a:prstGeom prst="rect">
            <a:avLst/>
          </a:prstGeom>
        </p:spPr>
      </p:pic>
      <p:sp>
        <p:nvSpPr>
          <p:cNvPr id="15" name="Rectangle 14"/>
          <p:cNvSpPr/>
          <p:nvPr/>
        </p:nvSpPr>
        <p:spPr bwMode="auto">
          <a:xfrm>
            <a:off x="442246" y="3724569"/>
            <a:ext cx="601001" cy="267189"/>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218003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6845</TotalTime>
  <Words>2710</Words>
  <Application>Microsoft Macintosh PowerPoint</Application>
  <PresentationFormat>On-screen Show (4:3)</PresentationFormat>
  <Paragraphs>394</Paragraphs>
  <Slides>51</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4" baseType="lpstr">
      <vt:lpstr>HA5Lect_template</vt:lpstr>
      <vt:lpstr>Equation</vt:lpstr>
      <vt:lpstr>Microsoft Equation</vt:lpstr>
      <vt:lpstr>Chapter 3 Acceleration Lecture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3 Acceleration Lecture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3 Acceleration Lecture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3.7 Using calculus to determine displacement</vt:lpstr>
      <vt:lpstr>Exercise 3.7 Using calculus to determine displacement (cont.)</vt:lpstr>
      <vt:lpstr>Exercise 3.7 Using calculus to determine displacement (cont.)</vt:lpstr>
      <vt:lpstr>PowerPoint Presentation</vt:lpstr>
      <vt:lpstr>PowerPoint Presentation</vt:lpstr>
      <vt:lpstr>Concepts: Accelerated motion</vt:lpstr>
      <vt:lpstr>Quantitative Tools: Accelerated motion</vt:lpstr>
      <vt:lpstr>Concepts: Motion with constant acceleration</vt:lpstr>
      <vt:lpstr>Quantitative Tools: Motion with constant acceleration</vt:lpstr>
      <vt:lpstr>Concepts: Free fall and projectile motion</vt:lpstr>
      <vt:lpstr>Quantitative Tools: Free fall and projectile motion</vt:lpstr>
      <vt:lpstr>Concepts: Motion along an inclined plane</vt:lpstr>
    </vt:vector>
  </TitlesOfParts>
  <Manager/>
  <Company>PMG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 U</dc:creator>
  <cp:keywords/>
  <dc:description/>
  <cp:lastModifiedBy>Seth Fraden</cp:lastModifiedBy>
  <cp:revision>657</cp:revision>
  <dcterms:created xsi:type="dcterms:W3CDTF">2007-09-26T05:29:17Z</dcterms:created>
  <dcterms:modified xsi:type="dcterms:W3CDTF">2015-09-17T02:22:32Z</dcterms:modified>
  <cp:category/>
</cp:coreProperties>
</file>